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Lora"/>
      <p:regular r:id="rId31"/>
      <p:bold r:id="rId32"/>
      <p:italic r:id="rId33"/>
      <p:boldItalic r:id="rId34"/>
    </p:embeddedFont>
    <p:embeddedFont>
      <p:font typeface="Quattrocento Sans"/>
      <p:regular r:id="rId35"/>
      <p:bold r:id="rId36"/>
      <p:italic r:id="rId37"/>
      <p:boldItalic r:id="rId38"/>
    </p:embeddedFont>
    <p:embeddedFont>
      <p:font typeface="Roboto Light"/>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3" roundtripDataSignature="AMtx7mg7X3mR+/jV8/2xbj2/bFcnI7Dpx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C4B3F8-F817-49C0-B64F-72F6A68C6EE6}">
  <a:tblStyle styleId="{FEC4B3F8-F817-49C0-B64F-72F6A68C6EE6}"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bold.fntdata"/><Relationship Id="rId20" Type="http://schemas.openxmlformats.org/officeDocument/2006/relationships/slide" Target="slides/slide14.xml"/><Relationship Id="rId42" Type="http://schemas.openxmlformats.org/officeDocument/2006/relationships/font" Target="fonts/RobotoLight-boldItalic.fntdata"/><Relationship Id="rId41" Type="http://schemas.openxmlformats.org/officeDocument/2006/relationships/font" Target="fonts/RobotoLight-italic.fntdata"/><Relationship Id="rId22" Type="http://schemas.openxmlformats.org/officeDocument/2006/relationships/slide" Target="slides/slide16.xml"/><Relationship Id="rId21" Type="http://schemas.openxmlformats.org/officeDocument/2006/relationships/slide" Target="slides/slide15.xml"/><Relationship Id="rId43" Type="http://customschemas.google.com/relationships/presentationmetadata" Target="meta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ora-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Lora-italic.fntdata"/><Relationship Id="rId10" Type="http://schemas.openxmlformats.org/officeDocument/2006/relationships/slide" Target="slides/slide4.xml"/><Relationship Id="rId32" Type="http://schemas.openxmlformats.org/officeDocument/2006/relationships/font" Target="fonts/Lora-bold.fntdata"/><Relationship Id="rId13" Type="http://schemas.openxmlformats.org/officeDocument/2006/relationships/slide" Target="slides/slide7.xml"/><Relationship Id="rId35" Type="http://schemas.openxmlformats.org/officeDocument/2006/relationships/font" Target="fonts/QuattrocentoSans-regular.fntdata"/><Relationship Id="rId12" Type="http://schemas.openxmlformats.org/officeDocument/2006/relationships/slide" Target="slides/slide6.xml"/><Relationship Id="rId34" Type="http://schemas.openxmlformats.org/officeDocument/2006/relationships/font" Target="fonts/Lora-boldItalic.fntdata"/><Relationship Id="rId15" Type="http://schemas.openxmlformats.org/officeDocument/2006/relationships/slide" Target="slides/slide9.xml"/><Relationship Id="rId37" Type="http://schemas.openxmlformats.org/officeDocument/2006/relationships/font" Target="fonts/QuattrocentoSans-italic.fntdata"/><Relationship Id="rId14" Type="http://schemas.openxmlformats.org/officeDocument/2006/relationships/slide" Target="slides/slide8.xml"/><Relationship Id="rId36" Type="http://schemas.openxmlformats.org/officeDocument/2006/relationships/font" Target="fonts/QuattrocentoSans-bold.fntdata"/><Relationship Id="rId17" Type="http://schemas.openxmlformats.org/officeDocument/2006/relationships/slide" Target="slides/slide11.xml"/><Relationship Id="rId39" Type="http://schemas.openxmlformats.org/officeDocument/2006/relationships/font" Target="fonts/RobotoLight-regular.fntdata"/><Relationship Id="rId16" Type="http://schemas.openxmlformats.org/officeDocument/2006/relationships/slide" Target="slides/slide10.xml"/><Relationship Id="rId38" Type="http://schemas.openxmlformats.org/officeDocument/2006/relationships/font" Target="fonts/QuattrocentoSans-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5"/>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5"/>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6"/>
          <p:cNvSpPr/>
          <p:nvPr>
            <p:ph idx="2" type="pic"/>
          </p:nvPr>
        </p:nvSpPr>
        <p:spPr>
          <a:xfrm>
            <a:off x="5183188" y="987425"/>
            <a:ext cx="6172200" cy="4873625"/>
          </a:xfrm>
          <a:prstGeom prst="rect">
            <a:avLst/>
          </a:prstGeom>
          <a:noFill/>
          <a:ln>
            <a:noFill/>
          </a:ln>
        </p:spPr>
      </p:sp>
      <p:sp>
        <p:nvSpPr>
          <p:cNvPr id="88" name="Google Shape;88;p36"/>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7"/>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8"/>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8"/>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7"/>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8"/>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30"/>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30"/>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3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1"/>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2"/>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2"/>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3"/>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3"/>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3"/>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3"/>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3"/>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6</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a:t>
            </a:r>
            <a:r>
              <a:rPr b="0" i="0" lang="en-IN" sz="1800" u="none" cap="none" strike="noStrike">
                <a:solidFill>
                  <a:srgbClr val="262626"/>
                </a:solidFill>
                <a:latin typeface="Roboto Light"/>
                <a:ea typeface="Roboto Light"/>
                <a:cs typeface="Roboto Light"/>
                <a:sym typeface="Roboto Light"/>
              </a:rPr>
              <a:t> Writing Formula</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0" name="Google Shape;200;p10"/>
          <p:cNvSpPr txBox="1"/>
          <p:nvPr>
            <p:ph type="title"/>
          </p:nvPr>
        </p:nvSpPr>
        <p:spPr>
          <a:xfrm flipH="1">
            <a:off x="838199" y="681039"/>
            <a:ext cx="82448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201" name="Google Shape;201;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3" name="Google Shape;203;p10"/>
          <p:cNvSpPr txBox="1"/>
          <p:nvPr/>
        </p:nvSpPr>
        <p:spPr>
          <a:xfrm>
            <a:off x="838323" y="1782346"/>
            <a:ext cx="10515354" cy="3826176"/>
          </a:xfrm>
          <a:prstGeom prst="rect">
            <a:avLst/>
          </a:prstGeom>
          <a:noFill/>
          <a:ln>
            <a:noFill/>
          </a:ln>
        </p:spPr>
        <p:txBody>
          <a:bodyPr anchorCtr="0" anchor="t" bIns="45700" lIns="91425" spcFirstLastPara="1" rIns="91425" wrap="square" tIns="45700">
            <a:spAutoFit/>
          </a:bodyPr>
          <a:lstStyle/>
          <a:p>
            <a:pPr indent="0" lvl="0" marL="12700" marR="0" rtl="0" algn="just">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Using functions in your formulas</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099"/>
              </a:lnSpc>
              <a:spcBef>
                <a:spcPts val="25"/>
              </a:spcBef>
              <a:spcAft>
                <a:spcPts val="0"/>
              </a:spcAft>
              <a:buNone/>
            </a:pPr>
            <a:r>
              <a:rPr i="1" lang="en-IN" sz="2400">
                <a:solidFill>
                  <a:schemeClr val="dk1"/>
                </a:solidFill>
                <a:latin typeface="Quattrocento Sans"/>
                <a:ea typeface="Quattrocento Sans"/>
                <a:cs typeface="Quattrocento Sans"/>
                <a:sym typeface="Quattrocento Sans"/>
              </a:rPr>
              <a:t>Formulas you create use worksheet functions. These functions enable you to greatly enhance the power of your formulas and perform calculations that are difficult (or even impossible) if you use only the operators discussed previously.</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o =AVERAGE(A1:A10)</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50"/>
              </a:spcBef>
              <a:spcAft>
                <a:spcPts val="0"/>
              </a:spcAft>
              <a:buNone/>
            </a:pPr>
            <a:r>
              <a:rPr i="1" lang="en-IN" sz="2400">
                <a:solidFill>
                  <a:schemeClr val="dk1"/>
                </a:solidFill>
                <a:latin typeface="Quattrocento Sans"/>
                <a:ea typeface="Quattrocento Sans"/>
                <a:cs typeface="Quattrocento Sans"/>
                <a:sym typeface="Quattrocento Sans"/>
              </a:rPr>
              <a:t>o =MAX(A1:D100)</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2400">
                <a:solidFill>
                  <a:schemeClr val="dk1"/>
                </a:solidFill>
                <a:latin typeface="Quattrocento Sans"/>
                <a:ea typeface="Quattrocento Sans"/>
                <a:cs typeface="Quattrocento Sans"/>
                <a:sym typeface="Quattrocento Sans"/>
              </a:rPr>
              <a:t>o =PROPER(A1)</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9" name="Google Shape;209;p11"/>
          <p:cNvSpPr txBox="1"/>
          <p:nvPr>
            <p:ph type="title"/>
          </p:nvPr>
        </p:nvSpPr>
        <p:spPr>
          <a:xfrm flipH="1">
            <a:off x="835250" y="681038"/>
            <a:ext cx="49288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10" name="Google Shape;210;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graphicFrame>
        <p:nvGraphicFramePr>
          <p:cNvPr id="212" name="Google Shape;212;p11"/>
          <p:cNvGraphicFramePr/>
          <p:nvPr/>
        </p:nvGraphicFramePr>
        <p:xfrm>
          <a:off x="1150356" y="2264855"/>
          <a:ext cx="3000000" cy="3000000"/>
        </p:xfrm>
        <a:graphic>
          <a:graphicData uri="http://schemas.openxmlformats.org/drawingml/2006/table">
            <a:tbl>
              <a:tblPr bandRow="1" firstRow="1">
                <a:noFill/>
                <a:tableStyleId>{FEC4B3F8-F817-49C0-B64F-72F6A68C6EE6}</a:tableStyleId>
              </a:tblPr>
              <a:tblGrid>
                <a:gridCol w="1280150"/>
                <a:gridCol w="4453800"/>
              </a:tblGrid>
              <a:tr h="271200">
                <a:tc>
                  <a:txBody>
                    <a:bodyPr/>
                    <a:lstStyle/>
                    <a:p>
                      <a:pPr indent="0" lvl="0" marL="20955" marR="0" rtl="0" algn="l">
                        <a:lnSpc>
                          <a:spcPct val="100000"/>
                        </a:lnSpc>
                        <a:spcBef>
                          <a:spcPts val="0"/>
                        </a:spcBef>
                        <a:spcAft>
                          <a:spcPts val="0"/>
                        </a:spcAft>
                        <a:buNone/>
                      </a:pPr>
                      <a:r>
                        <a:rPr lang="en-IN" sz="1100" u="none" cap="none" strike="noStrike">
                          <a:solidFill>
                            <a:srgbClr val="FFFFFF"/>
                          </a:solidFill>
                          <a:latin typeface="Calibri"/>
                          <a:ea typeface="Calibri"/>
                          <a:cs typeface="Calibri"/>
                          <a:sym typeface="Calibri"/>
                        </a:rPr>
                        <a:t>Function</a:t>
                      </a:r>
                      <a:endParaRPr sz="1100" u="none" cap="none" strike="noStrike">
                        <a:latin typeface="Calibri"/>
                        <a:ea typeface="Calibri"/>
                        <a:cs typeface="Calibri"/>
                        <a:sym typeface="Calibri"/>
                      </a:endParaRPr>
                    </a:p>
                  </a:txBody>
                  <a:tcPr marT="3175" marB="0" marR="0" marL="0">
                    <a:lnT cap="flat" cmpd="sng" w="9525">
                      <a:solidFill>
                        <a:srgbClr val="FFFFFF"/>
                      </a:solidFill>
                      <a:prstDash val="solid"/>
                      <a:round/>
                      <a:headEnd len="sm" w="sm" type="none"/>
                      <a:tailEnd len="sm" w="sm" type="none"/>
                    </a:lnT>
                    <a:solidFill>
                      <a:srgbClr val="001F5F"/>
                    </a:solidFill>
                  </a:tcPr>
                </a:tc>
                <a:tc>
                  <a:txBody>
                    <a:bodyPr/>
                    <a:lstStyle/>
                    <a:p>
                      <a:pPr indent="0" lvl="0" marL="212090" marR="0" rtl="0" algn="l">
                        <a:lnSpc>
                          <a:spcPct val="100000"/>
                        </a:lnSpc>
                        <a:spcBef>
                          <a:spcPts val="0"/>
                        </a:spcBef>
                        <a:spcAft>
                          <a:spcPts val="0"/>
                        </a:spcAft>
                        <a:buNone/>
                      </a:pPr>
                      <a:r>
                        <a:rPr lang="en-IN" sz="1100" u="none" cap="none" strike="noStrike">
                          <a:solidFill>
                            <a:srgbClr val="FFFFFF"/>
                          </a:solidFill>
                          <a:latin typeface="Calibri"/>
                          <a:ea typeface="Calibri"/>
                          <a:cs typeface="Calibri"/>
                          <a:sym typeface="Calibri"/>
                        </a:rPr>
                        <a:t>Action</a:t>
                      </a:r>
                      <a:endParaRPr sz="1100" u="none" cap="none" strike="noStrike">
                        <a:latin typeface="Calibri"/>
                        <a:ea typeface="Calibri"/>
                        <a:cs typeface="Calibri"/>
                        <a:sym typeface="Calibri"/>
                      </a:endParaRPr>
                    </a:p>
                  </a:txBody>
                  <a:tcPr marT="3175" marB="0" marR="0" marL="0">
                    <a:lnT cap="flat" cmpd="sng" w="9525">
                      <a:solidFill>
                        <a:srgbClr val="FFFFFF"/>
                      </a:solidFill>
                      <a:prstDash val="solid"/>
                      <a:round/>
                      <a:headEnd len="sm" w="sm" type="none"/>
                      <a:tailEnd len="sm" w="sm" type="none"/>
                    </a:lnT>
                    <a:solidFill>
                      <a:srgbClr val="001F5F"/>
                    </a:solidFill>
                  </a:tcPr>
                </a:tc>
              </a:tr>
              <a:tr h="271200">
                <a:tc>
                  <a:txBody>
                    <a:bodyPr/>
                    <a:lstStyle/>
                    <a:p>
                      <a:pPr indent="0" lvl="0" marL="20955" marR="0" rtl="0" algn="l">
                        <a:lnSpc>
                          <a:spcPct val="119090"/>
                        </a:lnSpc>
                        <a:spcBef>
                          <a:spcPts val="0"/>
                        </a:spcBef>
                        <a:spcAft>
                          <a:spcPts val="0"/>
                        </a:spcAft>
                        <a:buNone/>
                      </a:pPr>
                      <a:r>
                        <a:rPr lang="en-IN" sz="1100" u="none" cap="none" strike="noStrike">
                          <a:latin typeface="Calibri"/>
                          <a:ea typeface="Calibri"/>
                          <a:cs typeface="Calibri"/>
                          <a:sym typeface="Calibri"/>
                        </a:rPr>
                        <a:t>ISFORMULA</a:t>
                      </a:r>
                      <a:endParaRPr sz="1100" u="none" cap="none" strike="noStrike">
                        <a:latin typeface="Calibri"/>
                        <a:ea typeface="Calibri"/>
                        <a:cs typeface="Calibri"/>
                        <a:sym typeface="Calibri"/>
                      </a:endParaRPr>
                    </a:p>
                  </a:txBody>
                  <a:tcPr marT="6350" marB="0" marR="0" marL="0">
                    <a:solidFill>
                      <a:srgbClr val="B3C5E6"/>
                    </a:solidFill>
                  </a:tcPr>
                </a:tc>
                <a:tc>
                  <a:txBody>
                    <a:bodyPr/>
                    <a:lstStyle/>
                    <a:p>
                      <a:pPr indent="0" lvl="0" marL="212090" marR="0" rtl="0" algn="l">
                        <a:lnSpc>
                          <a:spcPct val="119090"/>
                        </a:lnSpc>
                        <a:spcBef>
                          <a:spcPts val="0"/>
                        </a:spcBef>
                        <a:spcAft>
                          <a:spcPts val="0"/>
                        </a:spcAft>
                        <a:buNone/>
                      </a:pPr>
                      <a:r>
                        <a:rPr lang="en-IN" sz="1100" u="none" cap="none" strike="noStrike">
                          <a:latin typeface="Calibri"/>
                          <a:ea typeface="Calibri"/>
                          <a:cs typeface="Calibri"/>
                          <a:sym typeface="Calibri"/>
                        </a:rPr>
                        <a:t>Returns TRUE if the referenced cell contains a formula</a:t>
                      </a:r>
                      <a:endParaRPr sz="1100" u="none" cap="none" strike="noStrike">
                        <a:latin typeface="Calibri"/>
                        <a:ea typeface="Calibri"/>
                        <a:cs typeface="Calibri"/>
                        <a:sym typeface="Calibri"/>
                      </a:endParaRPr>
                    </a:p>
                  </a:txBody>
                  <a:tcPr marT="6350" marB="0" marR="0" marL="0">
                    <a:solidFill>
                      <a:srgbClr val="B3C5E6"/>
                    </a:solidFill>
                  </a:tcPr>
                </a:tc>
              </a:tr>
              <a:tr h="275650">
                <a:tc>
                  <a:txBody>
                    <a:bodyPr/>
                    <a:lstStyle/>
                    <a:p>
                      <a:pPr indent="0" lvl="0" marL="20955" marR="0" rtl="0" algn="l">
                        <a:lnSpc>
                          <a:spcPct val="100000"/>
                        </a:lnSpc>
                        <a:spcBef>
                          <a:spcPts val="0"/>
                        </a:spcBef>
                        <a:spcAft>
                          <a:spcPts val="0"/>
                        </a:spcAft>
                        <a:buNone/>
                      </a:pPr>
                      <a:r>
                        <a:rPr lang="en-IN" sz="1100" u="none" cap="none" strike="noStrike">
                          <a:latin typeface="Calibri"/>
                          <a:ea typeface="Calibri"/>
                          <a:cs typeface="Calibri"/>
                          <a:sym typeface="Calibri"/>
                        </a:rPr>
                        <a:t>FORMULATEXT</a:t>
                      </a:r>
                      <a:endParaRPr sz="1100" u="none" cap="none" strike="noStrike">
                        <a:latin typeface="Calibri"/>
                        <a:ea typeface="Calibri"/>
                        <a:cs typeface="Calibri"/>
                        <a:sym typeface="Calibri"/>
                      </a:endParaRPr>
                    </a:p>
                  </a:txBody>
                  <a:tcPr marT="6350" marB="0" marR="0" marL="0">
                    <a:solidFill>
                      <a:srgbClr val="8DA8DA"/>
                    </a:solidFill>
                  </a:tcPr>
                </a:tc>
                <a:tc>
                  <a:txBody>
                    <a:bodyPr/>
                    <a:lstStyle/>
                    <a:p>
                      <a:pPr indent="0" lvl="0" marL="212090" marR="0" rtl="0" algn="l">
                        <a:lnSpc>
                          <a:spcPct val="100000"/>
                        </a:lnSpc>
                        <a:spcBef>
                          <a:spcPts val="0"/>
                        </a:spcBef>
                        <a:spcAft>
                          <a:spcPts val="0"/>
                        </a:spcAft>
                        <a:buNone/>
                      </a:pPr>
                      <a:r>
                        <a:rPr lang="en-IN" sz="1100" u="none" cap="none" strike="noStrike">
                          <a:latin typeface="Calibri"/>
                          <a:ea typeface="Calibri"/>
                          <a:cs typeface="Calibri"/>
                          <a:sym typeface="Calibri"/>
                        </a:rPr>
                        <a:t>Returns the formula in the referenced cell, as text</a:t>
                      </a:r>
                      <a:endParaRPr sz="1100" u="none" cap="none" strike="noStrike">
                        <a:latin typeface="Calibri"/>
                        <a:ea typeface="Calibri"/>
                        <a:cs typeface="Calibri"/>
                        <a:sym typeface="Calibri"/>
                      </a:endParaRPr>
                    </a:p>
                  </a:txBody>
                  <a:tcPr marT="6350" marB="0" marR="0" marL="0">
                    <a:solidFill>
                      <a:srgbClr val="8DA8DA"/>
                    </a:solidFill>
                  </a:tcPr>
                </a:tc>
              </a:tr>
              <a:tr h="822525">
                <a:tc>
                  <a:txBody>
                    <a:bodyPr/>
                    <a:lstStyle/>
                    <a:p>
                      <a:pPr indent="0" lvl="0" marL="0" marR="0" rtl="0" algn="l">
                        <a:lnSpc>
                          <a:spcPct val="100000"/>
                        </a:lnSpc>
                        <a:spcBef>
                          <a:spcPts val="0"/>
                        </a:spcBef>
                        <a:spcAft>
                          <a:spcPts val="0"/>
                        </a:spcAft>
                        <a:buNone/>
                      </a:pPr>
                      <a:r>
                        <a:t/>
                      </a:r>
                      <a:endParaRPr sz="1300" u="none" cap="none" strike="noStrike">
                        <a:latin typeface="Times New Roman"/>
                        <a:ea typeface="Times New Roman"/>
                        <a:cs typeface="Times New Roman"/>
                        <a:sym typeface="Times New Roman"/>
                      </a:endParaRPr>
                    </a:p>
                    <a:p>
                      <a:pPr indent="0" lvl="0" marL="20955" marR="0" rtl="0" algn="l">
                        <a:lnSpc>
                          <a:spcPct val="100000"/>
                        </a:lnSpc>
                        <a:spcBef>
                          <a:spcPts val="0"/>
                        </a:spcBef>
                        <a:spcAft>
                          <a:spcPts val="0"/>
                        </a:spcAft>
                        <a:buNone/>
                      </a:pPr>
                      <a:r>
                        <a:rPr lang="en-IN" sz="1100" u="none" cap="none" strike="noStrike">
                          <a:latin typeface="Calibri"/>
                          <a:ea typeface="Calibri"/>
                          <a:cs typeface="Calibri"/>
                          <a:sym typeface="Calibri"/>
                        </a:rPr>
                        <a:t>SHEET</a:t>
                      </a:r>
                      <a:endParaRPr sz="1100" u="none" cap="none" strike="noStrike">
                        <a:latin typeface="Calibri"/>
                        <a:ea typeface="Calibri"/>
                        <a:cs typeface="Calibri"/>
                        <a:sym typeface="Calibri"/>
                      </a:endParaRPr>
                    </a:p>
                  </a:txBody>
                  <a:tcPr marT="5725" marB="0" marR="0" marL="0">
                    <a:solidFill>
                      <a:srgbClr val="B3C5E6"/>
                    </a:solidFill>
                  </a:tcPr>
                </a:tc>
                <a:tc>
                  <a:txBody>
                    <a:bodyPr/>
                    <a:lstStyle/>
                    <a:p>
                      <a:pPr indent="0" lvl="0" marL="212090" marR="0" rtl="0" algn="l">
                        <a:lnSpc>
                          <a:spcPct val="100000"/>
                        </a:lnSpc>
                        <a:spcBef>
                          <a:spcPts val="0"/>
                        </a:spcBef>
                        <a:spcAft>
                          <a:spcPts val="0"/>
                        </a:spcAft>
                        <a:buNone/>
                      </a:pPr>
                      <a:r>
                        <a:rPr lang="en-IN" sz="1100" u="none" cap="none" strike="noStrike">
                          <a:latin typeface="Calibri"/>
                          <a:ea typeface="Calibri"/>
                          <a:cs typeface="Calibri"/>
                          <a:sym typeface="Calibri"/>
                        </a:rPr>
                        <a:t>Returns the sheet number of the referenced sheet. For</a:t>
                      </a:r>
                      <a:endParaRPr sz="1100" u="none" cap="none" strike="noStrike">
                        <a:latin typeface="Calibri"/>
                        <a:ea typeface="Calibri"/>
                        <a:cs typeface="Calibri"/>
                        <a:sym typeface="Calibri"/>
                      </a:endParaRPr>
                    </a:p>
                    <a:p>
                      <a:pPr indent="0" lvl="0" marL="212090" marR="260984" rtl="0" algn="l">
                        <a:lnSpc>
                          <a:spcPct val="110900"/>
                        </a:lnSpc>
                        <a:spcBef>
                          <a:spcPts val="25"/>
                        </a:spcBef>
                        <a:spcAft>
                          <a:spcPts val="0"/>
                        </a:spcAft>
                        <a:buNone/>
                      </a:pPr>
                      <a:r>
                        <a:rPr lang="en-IN" sz="1100" u="none" cap="none" strike="noStrike">
                          <a:latin typeface="Calibri"/>
                          <a:ea typeface="Calibri"/>
                          <a:cs typeface="Calibri"/>
                          <a:sym typeface="Calibri"/>
                        </a:rPr>
                        <a:t>example, =SHEET(“Sheet3”) returns the sheet number for Sheet3.</a:t>
                      </a:r>
                      <a:endParaRPr sz="1100" u="none" cap="none" strike="noStrike">
                        <a:latin typeface="Calibri"/>
                        <a:ea typeface="Calibri"/>
                        <a:cs typeface="Calibri"/>
                        <a:sym typeface="Calibri"/>
                      </a:endParaRPr>
                    </a:p>
                  </a:txBody>
                  <a:tcPr marT="6350" marB="0" marR="0" marL="0">
                    <a:solidFill>
                      <a:srgbClr val="B3C5E6"/>
                    </a:solidFill>
                  </a:tcPr>
                </a:tc>
              </a:tr>
              <a:tr h="546875">
                <a:tc>
                  <a:txBody>
                    <a:bodyPr/>
                    <a:lstStyle/>
                    <a:p>
                      <a:pPr indent="0" lvl="0" marL="20955" marR="0" rtl="0" algn="l">
                        <a:lnSpc>
                          <a:spcPct val="100000"/>
                        </a:lnSpc>
                        <a:spcBef>
                          <a:spcPts val="0"/>
                        </a:spcBef>
                        <a:spcAft>
                          <a:spcPts val="0"/>
                        </a:spcAft>
                        <a:buNone/>
                      </a:pPr>
                      <a:r>
                        <a:rPr lang="en-IN" sz="1100" u="none" cap="none" strike="noStrike">
                          <a:latin typeface="Calibri"/>
                          <a:ea typeface="Calibri"/>
                          <a:cs typeface="Calibri"/>
                          <a:sym typeface="Calibri"/>
                        </a:rPr>
                        <a:t>SHEETS</a:t>
                      </a:r>
                      <a:endParaRPr sz="1100" u="none" cap="none" strike="noStrike">
                        <a:latin typeface="Calibri"/>
                        <a:ea typeface="Calibri"/>
                        <a:cs typeface="Calibri"/>
                        <a:sym typeface="Calibri"/>
                      </a:endParaRPr>
                    </a:p>
                  </a:txBody>
                  <a:tcPr marT="97800" marB="0" marR="0" marL="0">
                    <a:solidFill>
                      <a:srgbClr val="8DA8DA"/>
                    </a:solidFill>
                  </a:tcPr>
                </a:tc>
                <a:tc>
                  <a:txBody>
                    <a:bodyPr/>
                    <a:lstStyle/>
                    <a:p>
                      <a:pPr indent="0" lvl="0" marL="212090" marR="0" rtl="0" algn="l">
                        <a:lnSpc>
                          <a:spcPct val="100000"/>
                        </a:lnSpc>
                        <a:spcBef>
                          <a:spcPts val="0"/>
                        </a:spcBef>
                        <a:spcAft>
                          <a:spcPts val="0"/>
                        </a:spcAft>
                        <a:buNone/>
                      </a:pPr>
                      <a:r>
                        <a:rPr lang="en-IN" sz="1100" u="none" cap="none" strike="noStrike">
                          <a:latin typeface="Calibri"/>
                          <a:ea typeface="Calibri"/>
                          <a:cs typeface="Calibri"/>
                          <a:sym typeface="Calibri"/>
                        </a:rPr>
                        <a:t>Returns the number of sheets in a workbook. For example,</a:t>
                      </a:r>
                      <a:endParaRPr sz="1100" u="none" cap="none" strike="noStrike">
                        <a:latin typeface="Calibri"/>
                        <a:ea typeface="Calibri"/>
                        <a:cs typeface="Calibri"/>
                        <a:sym typeface="Calibri"/>
                      </a:endParaRPr>
                    </a:p>
                    <a:p>
                      <a:pPr indent="0" lvl="0" marL="212090" marR="0" rtl="0" algn="l">
                        <a:lnSpc>
                          <a:spcPct val="100000"/>
                        </a:lnSpc>
                        <a:spcBef>
                          <a:spcPts val="145"/>
                        </a:spcBef>
                        <a:spcAft>
                          <a:spcPts val="0"/>
                        </a:spcAft>
                        <a:buNone/>
                      </a:pPr>
                      <a:r>
                        <a:rPr lang="en-IN" sz="1100" u="none" cap="none" strike="noStrike">
                          <a:latin typeface="Calibri"/>
                          <a:ea typeface="Calibri"/>
                          <a:cs typeface="Calibri"/>
                          <a:sym typeface="Calibri"/>
                        </a:rPr>
                        <a:t>=SHEETS() returns the number of sheets in the workbook.</a:t>
                      </a:r>
                      <a:endParaRPr sz="1100" u="none" cap="none" strike="noStrike">
                        <a:latin typeface="Calibri"/>
                        <a:ea typeface="Calibri"/>
                        <a:cs typeface="Calibri"/>
                        <a:sym typeface="Calibri"/>
                      </a:endParaRPr>
                    </a:p>
                  </a:txBody>
                  <a:tcPr marT="6350" marB="0" marR="0" marL="0">
                    <a:solidFill>
                      <a:srgbClr val="8DA8DA"/>
                    </a:solidFill>
                  </a:tcPr>
                </a:tc>
              </a:tr>
              <a:tr h="555750">
                <a:tc>
                  <a:txBody>
                    <a:bodyPr/>
                    <a:lstStyle/>
                    <a:p>
                      <a:pPr indent="0" lvl="0" marL="20955" marR="0" rtl="0" algn="l">
                        <a:lnSpc>
                          <a:spcPct val="100000"/>
                        </a:lnSpc>
                        <a:spcBef>
                          <a:spcPts val="0"/>
                        </a:spcBef>
                        <a:spcAft>
                          <a:spcPts val="0"/>
                        </a:spcAft>
                        <a:buNone/>
                      </a:pPr>
                      <a:r>
                        <a:rPr lang="en-IN" sz="1100" u="none" cap="none" strike="noStrike">
                          <a:latin typeface="Calibri"/>
                          <a:ea typeface="Calibri"/>
                          <a:cs typeface="Calibri"/>
                          <a:sym typeface="Calibri"/>
                        </a:rPr>
                        <a:t>IFNA</a:t>
                      </a:r>
                      <a:endParaRPr sz="1100" u="none" cap="none" strike="noStrike">
                        <a:latin typeface="Calibri"/>
                        <a:ea typeface="Calibri"/>
                        <a:cs typeface="Calibri"/>
                        <a:sym typeface="Calibri"/>
                      </a:endParaRPr>
                    </a:p>
                  </a:txBody>
                  <a:tcPr marT="97800" marB="0" marR="0" marL="0">
                    <a:solidFill>
                      <a:srgbClr val="B3C5E6"/>
                    </a:solidFill>
                  </a:tcPr>
                </a:tc>
                <a:tc>
                  <a:txBody>
                    <a:bodyPr/>
                    <a:lstStyle/>
                    <a:p>
                      <a:pPr indent="0" lvl="0" marL="212090" marR="0" rtl="0" algn="l">
                        <a:lnSpc>
                          <a:spcPct val="100000"/>
                        </a:lnSpc>
                        <a:spcBef>
                          <a:spcPts val="0"/>
                        </a:spcBef>
                        <a:spcAft>
                          <a:spcPts val="0"/>
                        </a:spcAft>
                        <a:buNone/>
                      </a:pPr>
                      <a:r>
                        <a:rPr lang="en-IN" sz="1100" u="none" cap="none" strike="noStrike">
                          <a:latin typeface="Calibri"/>
                          <a:ea typeface="Calibri"/>
                          <a:cs typeface="Calibri"/>
                          <a:sym typeface="Calibri"/>
                        </a:rPr>
                        <a:t>If a reference contains an #NA error, returns other text you</a:t>
                      </a:r>
                      <a:endParaRPr sz="1100" u="none" cap="none" strike="noStrike">
                        <a:latin typeface="Calibri"/>
                        <a:ea typeface="Calibri"/>
                        <a:cs typeface="Calibri"/>
                        <a:sym typeface="Calibri"/>
                      </a:endParaRPr>
                    </a:p>
                    <a:p>
                      <a:pPr indent="0" lvl="0" marL="212090" marR="0" rtl="0" algn="l">
                        <a:lnSpc>
                          <a:spcPct val="100000"/>
                        </a:lnSpc>
                        <a:spcBef>
                          <a:spcPts val="170"/>
                        </a:spcBef>
                        <a:spcAft>
                          <a:spcPts val="0"/>
                        </a:spcAft>
                        <a:buNone/>
                      </a:pPr>
                      <a:r>
                        <a:rPr lang="en-IN" sz="1100" u="none" cap="none" strike="noStrike">
                          <a:latin typeface="Calibri"/>
                          <a:ea typeface="Calibri"/>
                          <a:cs typeface="Calibri"/>
                          <a:sym typeface="Calibri"/>
                        </a:rPr>
                        <a:t>specify</a:t>
                      </a:r>
                      <a:endParaRPr sz="1100" u="none" cap="none" strike="noStrike">
                        <a:latin typeface="Calibri"/>
                        <a:ea typeface="Calibri"/>
                        <a:cs typeface="Calibri"/>
                        <a:sym typeface="Calibri"/>
                      </a:endParaRPr>
                    </a:p>
                  </a:txBody>
                  <a:tcPr marT="6350" marB="0" marR="0" marL="0">
                    <a:solidFill>
                      <a:srgbClr val="B3C5E6"/>
                    </a:solidFill>
                  </a:tcPr>
                </a:tc>
              </a:tr>
            </a:tbl>
          </a:graphicData>
        </a:graphic>
      </p:graphicFrame>
      <p:sp>
        <p:nvSpPr>
          <p:cNvPr id="213" name="Google Shape;213;p11"/>
          <p:cNvSpPr txBox="1"/>
          <p:nvPr/>
        </p:nvSpPr>
        <p:spPr>
          <a:xfrm>
            <a:off x="910223" y="1553102"/>
            <a:ext cx="4397476"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New Functions in Excel 2013</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4" name="Google Shape;214;p11"/>
          <p:cNvSpPr txBox="1"/>
          <p:nvPr/>
        </p:nvSpPr>
        <p:spPr>
          <a:xfrm>
            <a:off x="838201" y="5058697"/>
            <a:ext cx="11023702"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2400">
                <a:solidFill>
                  <a:schemeClr val="dk1"/>
                </a:solidFill>
                <a:latin typeface="Quattrocento Sans"/>
                <a:ea typeface="Quattrocento Sans"/>
                <a:cs typeface="Quattrocento Sans"/>
                <a:sym typeface="Quattrocento Sans"/>
              </a:rPr>
              <a:t>These functions are not backward compatible. Meaning, if you use any of these new functions, they won’t work if the file is opened with an earlier version of Excel.</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0" name="Google Shape;220;p12"/>
          <p:cNvSpPr txBox="1"/>
          <p:nvPr>
            <p:ph type="title"/>
          </p:nvPr>
        </p:nvSpPr>
        <p:spPr>
          <a:xfrm flipH="1">
            <a:off x="835250" y="681038"/>
            <a:ext cx="49288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21" name="Google Shape;221;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2" name="Google Shape;222;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3" name="Google Shape;223;p12"/>
          <p:cNvSpPr txBox="1"/>
          <p:nvPr/>
        </p:nvSpPr>
        <p:spPr>
          <a:xfrm>
            <a:off x="849148" y="1873061"/>
            <a:ext cx="11023304" cy="4267835"/>
          </a:xfrm>
          <a:prstGeom prst="rect">
            <a:avLst/>
          </a:prstGeom>
          <a:noFill/>
          <a:ln>
            <a:noFill/>
          </a:ln>
        </p:spPr>
        <p:txBody>
          <a:bodyPr anchorCtr="0" anchor="t" bIns="0" lIns="0" spcFirstLastPara="1" rIns="0" wrap="square" tIns="15225">
            <a:spAutoFit/>
          </a:bodyPr>
          <a:lstStyle/>
          <a:p>
            <a:pPr indent="0" lvl="0" marL="12065"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Functions vary in how they use arguments. Depending on what it has to do, a functions may</a:t>
            </a:r>
            <a:endParaRPr i="1" sz="2300">
              <a:solidFill>
                <a:schemeClr val="dk1"/>
              </a:solidFill>
              <a:latin typeface="Quattrocento Sans"/>
              <a:ea typeface="Quattrocento Sans"/>
              <a:cs typeface="Quattrocento Sans"/>
              <a:sym typeface="Quattrocento Sans"/>
            </a:endParaRPr>
          </a:p>
          <a:p>
            <a:pPr indent="0" lvl="0" marL="12065" marR="0" rtl="0" algn="l">
              <a:lnSpc>
                <a:spcPct val="100000"/>
              </a:lnSpc>
              <a:spcBef>
                <a:spcPts val="120"/>
              </a:spcBef>
              <a:spcAft>
                <a:spcPts val="0"/>
              </a:spcAft>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12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No arguments</a:t>
            </a:r>
            <a:endParaRPr/>
          </a:p>
          <a:p>
            <a:pPr indent="-302260" lvl="0" marL="314325" marR="0" rtl="0" algn="l">
              <a:lnSpc>
                <a:spcPct val="100000"/>
              </a:lnSpc>
              <a:spcBef>
                <a:spcPts val="4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One argument</a:t>
            </a:r>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 fixed number of arguments</a:t>
            </a:r>
            <a:endParaRPr/>
          </a:p>
          <a:p>
            <a:pPr indent="-302260" lvl="0" marL="314325" marR="0" rtl="0" algn="l">
              <a:lnSpc>
                <a:spcPct val="100000"/>
              </a:lnSpc>
              <a:spcBef>
                <a:spcPts val="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An indeterminate number of arguments</a:t>
            </a:r>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Optional arguments</a:t>
            </a:r>
            <a:endParaRPr i="1" sz="2300">
              <a:solidFill>
                <a:schemeClr val="dk1"/>
              </a:solidFill>
              <a:latin typeface="Quattrocento Sans"/>
              <a:ea typeface="Quattrocento Sans"/>
              <a:cs typeface="Quattrocento Sans"/>
              <a:sym typeface="Quattrocento Sans"/>
            </a:endParaRPr>
          </a:p>
          <a:p>
            <a:pPr indent="-156210" lvl="0" marL="314325" marR="0" rtl="0" algn="l">
              <a:lnSpc>
                <a:spcPct val="100000"/>
              </a:lnSpc>
              <a:spcBef>
                <a:spcPts val="2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5"/>
              </a:spcBef>
              <a:spcAft>
                <a:spcPts val="0"/>
              </a:spcAft>
              <a:buNone/>
            </a:pPr>
            <a:r>
              <a:rPr i="1" lang="en-IN" sz="2300">
                <a:solidFill>
                  <a:schemeClr val="dk1"/>
                </a:solidFill>
                <a:latin typeface="Quattrocento Sans"/>
                <a:ea typeface="Quattrocento Sans"/>
                <a:cs typeface="Quattrocento Sans"/>
                <a:sym typeface="Quattrocento Sans"/>
              </a:rPr>
              <a:t>=NOW() or =TODAY()  take no arguments</a:t>
            </a:r>
            <a:endParaRPr i="1" sz="23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35"/>
              </a:spcBef>
              <a:spcAft>
                <a:spcPts val="0"/>
              </a:spcAft>
              <a:buNone/>
            </a:pPr>
            <a:r>
              <a:rPr i="1" lang="en-IN" sz="2300">
                <a:solidFill>
                  <a:schemeClr val="dk1"/>
                </a:solidFill>
                <a:latin typeface="Quattrocento Sans"/>
                <a:ea typeface="Quattrocento Sans"/>
                <a:cs typeface="Quattrocento Sans"/>
                <a:sym typeface="Quattrocento Sans"/>
              </a:rPr>
              <a:t>=INDIRECT(A2)  takes one argument</a:t>
            </a:r>
            <a:endParaRPr i="1" sz="23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25"/>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9" name="Google Shape;229;p13"/>
          <p:cNvSpPr txBox="1"/>
          <p:nvPr>
            <p:ph type="title"/>
          </p:nvPr>
        </p:nvSpPr>
        <p:spPr>
          <a:xfrm flipH="1">
            <a:off x="835250" y="681038"/>
            <a:ext cx="49288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30" name="Google Shape;230;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2" name="Google Shape;232;p13"/>
          <p:cNvSpPr txBox="1"/>
          <p:nvPr/>
        </p:nvSpPr>
        <p:spPr>
          <a:xfrm>
            <a:off x="838201" y="1651384"/>
            <a:ext cx="10975257" cy="5447197"/>
          </a:xfrm>
          <a:prstGeom prst="rect">
            <a:avLst/>
          </a:prstGeom>
          <a:noFill/>
          <a:ln>
            <a:noFill/>
          </a:ln>
        </p:spPr>
        <p:txBody>
          <a:bodyPr anchorCtr="0" anchor="t" bIns="0" lIns="0" spcFirstLastPara="1" rIns="0" wrap="square" tIns="15225">
            <a:spAutoFit/>
          </a:bodyPr>
          <a:lstStyle/>
          <a:p>
            <a:pPr indent="-342900" lvl="0" marL="424815" marR="182880" rtl="0" algn="l">
              <a:lnSpc>
                <a:spcPct val="1006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If a function uses more than one argument, you must separate each argument with a comma.</a:t>
            </a:r>
            <a:endParaRPr i="1" sz="2200">
              <a:solidFill>
                <a:schemeClr val="dk1"/>
              </a:solidFill>
              <a:latin typeface="Quattrocento Sans"/>
              <a:ea typeface="Quattrocento Sans"/>
              <a:cs typeface="Quattrocento Sans"/>
              <a:sym typeface="Quattrocento Sans"/>
            </a:endParaRPr>
          </a:p>
          <a:p>
            <a:pPr indent="0" lvl="0" marL="81915" marR="182880" rtl="0" algn="l">
              <a:lnSpc>
                <a:spcPct val="100600"/>
              </a:lnSpc>
              <a:spcBef>
                <a:spcPts val="120"/>
              </a:spcBef>
              <a:spcAft>
                <a:spcPts val="0"/>
              </a:spcAft>
              <a:buNone/>
            </a:pPr>
            <a:r>
              <a:t/>
            </a:r>
            <a:endParaRPr i="1" sz="2200">
              <a:solidFill>
                <a:schemeClr val="dk1"/>
              </a:solidFill>
              <a:latin typeface="Quattrocento Sans"/>
              <a:ea typeface="Quattrocento Sans"/>
              <a:cs typeface="Quattrocento Sans"/>
              <a:sym typeface="Quattrocento Sans"/>
            </a:endParaRPr>
          </a:p>
          <a:p>
            <a:pPr indent="-342900" lvl="0" marL="424815" marR="182880" rtl="0" algn="l">
              <a:lnSpc>
                <a:spcPct val="100600"/>
              </a:lnSpc>
              <a:spcBef>
                <a:spcPts val="12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Excel has more than 450 functions. You can even create your own custom functions (by using VBA)</a:t>
            </a:r>
            <a:endParaRPr/>
          </a:p>
          <a:p>
            <a:pPr indent="0" lvl="0" marL="81915" marR="182880" rtl="0" algn="l">
              <a:lnSpc>
                <a:spcPct val="100600"/>
              </a:lnSpc>
              <a:spcBef>
                <a:spcPts val="120"/>
              </a:spcBef>
              <a:spcAft>
                <a:spcPts val="0"/>
              </a:spcAft>
              <a:buNone/>
            </a:pPr>
            <a:r>
              <a:t/>
            </a:r>
            <a:endParaRPr i="1" sz="2200">
              <a:solidFill>
                <a:schemeClr val="dk1"/>
              </a:solidFill>
              <a:latin typeface="Quattrocento Sans"/>
              <a:ea typeface="Quattrocento Sans"/>
              <a:cs typeface="Quattrocento Sans"/>
              <a:sym typeface="Quattrocento Sans"/>
            </a:endParaRPr>
          </a:p>
          <a:p>
            <a:pPr indent="-342900" lvl="0" marL="424815" marR="182880" rtl="0" algn="l">
              <a:lnSpc>
                <a:spcPct val="100600"/>
              </a:lnSpc>
              <a:spcBef>
                <a:spcPts val="12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Excel provides additional assistance when you create formulas by displaying a drop-down list that contains function names and range names. The items displayed in the list are determined by what you’ve already typed. </a:t>
            </a:r>
            <a:endParaRPr/>
          </a:p>
          <a:p>
            <a:pPr indent="-203200" lvl="0" marL="424815" marR="182880" rtl="0" algn="l">
              <a:lnSpc>
                <a:spcPct val="100600"/>
              </a:lnSpc>
              <a:spcBef>
                <a:spcPts val="120"/>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342900" lvl="0" marL="424815" marR="182880" rtl="0" algn="l">
              <a:lnSpc>
                <a:spcPct val="100600"/>
              </a:lnSpc>
              <a:spcBef>
                <a:spcPts val="12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For example, if you’re entering a formula and then type the letters SU, you’ll see the drop-down list. If you type an additional letter, the list is shortened to show only the matching functions. To have Excel autocomplete an entry in that list, use the navigation keys to highlight the entry, and then press Tab</a:t>
            </a:r>
            <a:endParaRPr i="1" sz="2200">
              <a:solidFill>
                <a:schemeClr val="dk1"/>
              </a:solidFill>
              <a:latin typeface="Quattrocento Sans"/>
              <a:ea typeface="Quattrocento Sans"/>
              <a:cs typeface="Quattrocento Sans"/>
              <a:sym typeface="Quattrocento Sans"/>
            </a:endParaRPr>
          </a:p>
          <a:p>
            <a:pPr indent="0" lvl="0" marL="81915" marR="182880" rtl="0" algn="l">
              <a:lnSpc>
                <a:spcPct val="100600"/>
              </a:lnSpc>
              <a:spcBef>
                <a:spcPts val="120"/>
              </a:spcBef>
              <a:spcAft>
                <a:spcPts val="0"/>
              </a:spcAft>
              <a:buNone/>
            </a:pPr>
            <a:r>
              <a:t/>
            </a:r>
            <a:endParaRPr i="1" sz="1800">
              <a:solidFill>
                <a:schemeClr val="dk1"/>
              </a:solidFill>
              <a:latin typeface="Quattrocento Sans"/>
              <a:ea typeface="Quattrocento Sans"/>
              <a:cs typeface="Quattrocento Sans"/>
              <a:sym typeface="Quattrocento Sans"/>
            </a:endParaRPr>
          </a:p>
          <a:p>
            <a:pPr indent="0" lvl="0" marL="81915" marR="182880" rtl="0" algn="l">
              <a:lnSpc>
                <a:spcPct val="100600"/>
              </a:lnSpc>
              <a:spcBef>
                <a:spcPts val="120"/>
              </a:spcBef>
              <a:spcAft>
                <a:spcPts val="0"/>
              </a:spcAft>
              <a:buNone/>
            </a:pPr>
            <a:r>
              <a:t/>
            </a:r>
            <a:endParaRPr i="1" sz="18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8" name="Google Shape;238;p14"/>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39" name="Google Shape;239;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0" name="Google Shape;240;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1" name="Google Shape;241;p14"/>
          <p:cNvSpPr txBox="1"/>
          <p:nvPr/>
        </p:nvSpPr>
        <p:spPr>
          <a:xfrm>
            <a:off x="769376" y="1732006"/>
            <a:ext cx="11031793" cy="3131050"/>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Every formula must begin with an equal sign to inform Excel that the cell contains a formula rather than text</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Excel provides two ways to enter a formula into a cell: manually, or by pointing to cell references</a:t>
            </a:r>
            <a:endParaRPr/>
          </a:p>
          <a:p>
            <a:pPr indent="-302260" lvl="0" marL="314325" marR="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The Formula AutoComplete feature makes entering formulas easier than ever</a:t>
            </a:r>
            <a:endParaRPr i="1" sz="2300">
              <a:solidFill>
                <a:schemeClr val="dk1"/>
              </a:solidFill>
              <a:latin typeface="Quattrocento Sans"/>
              <a:ea typeface="Quattrocento Sans"/>
              <a:cs typeface="Quattrocento Sans"/>
              <a:sym typeface="Quattrocento Sans"/>
            </a:endParaRPr>
          </a:p>
          <a:p>
            <a:pPr indent="-165100" lvl="0" marL="285750" marR="0" rtl="0" algn="l">
              <a:lnSpc>
                <a:spcPct val="150000"/>
              </a:lnSpc>
              <a:spcBef>
                <a:spcPts val="0"/>
              </a:spcBef>
              <a:spcAft>
                <a:spcPts val="0"/>
              </a:spcAft>
              <a:buClr>
                <a:schemeClr val="dk1"/>
              </a:buClr>
              <a:buSzPts val="1900"/>
              <a:buFont typeface="Noto Sans Symbols"/>
              <a:buNone/>
            </a:pPr>
            <a:r>
              <a:t/>
            </a:r>
            <a:endParaRPr i="1" sz="19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7" name="Google Shape;247;p15"/>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48" name="Google Shape;248;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9" name="Google Shape;249;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0" name="Google Shape;250;p15"/>
          <p:cNvSpPr txBox="1"/>
          <p:nvPr/>
        </p:nvSpPr>
        <p:spPr>
          <a:xfrm>
            <a:off x="766919" y="1767899"/>
            <a:ext cx="11031793" cy="3787640"/>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Every formula must begin with an equal sign to inform Excel that the cell contains a formula rather than text</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Excel provides two ways to enter a formula into a cell: manually, or by pointing to cell references</a:t>
            </a:r>
            <a:endParaRPr/>
          </a:p>
          <a:p>
            <a:pPr indent="-302260" lvl="0" marL="314325" marR="0" rtl="0" algn="l">
              <a:lnSpc>
                <a:spcPct val="15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The Formula AutoComplete feature makes entering formulas easier than ever</a:t>
            </a:r>
            <a:endParaRPr i="1" sz="2300">
              <a:solidFill>
                <a:schemeClr val="dk1"/>
              </a:solidFill>
              <a:latin typeface="Quattrocento Sans"/>
              <a:ea typeface="Quattrocento Sans"/>
              <a:cs typeface="Quattrocento Sans"/>
              <a:sym typeface="Quattrocento Sans"/>
            </a:endParaRPr>
          </a:p>
          <a:p>
            <a:pPr indent="0" lvl="0" marL="12700" marR="0" rtl="0" algn="l">
              <a:lnSpc>
                <a:spcPct val="150000"/>
              </a:lnSpc>
              <a:spcBef>
                <a:spcPts val="1695"/>
              </a:spcBef>
              <a:spcAft>
                <a:spcPts val="0"/>
              </a:spcAft>
              <a:buNone/>
            </a:pPr>
            <a:r>
              <a:t/>
            </a:r>
            <a:endParaRPr i="1" sz="1900">
              <a:solidFill>
                <a:schemeClr val="dk1"/>
              </a:solidFill>
              <a:latin typeface="Quattrocento Sans"/>
              <a:ea typeface="Quattrocento Sans"/>
              <a:cs typeface="Quattrocento Sans"/>
              <a:sym typeface="Quattrocento Sans"/>
            </a:endParaRPr>
          </a:p>
          <a:p>
            <a:pPr indent="-165100" lvl="0" marL="285750" marR="0" rtl="0" algn="l">
              <a:lnSpc>
                <a:spcPct val="150000"/>
              </a:lnSpc>
              <a:spcBef>
                <a:spcPts val="0"/>
              </a:spcBef>
              <a:spcAft>
                <a:spcPts val="0"/>
              </a:spcAft>
              <a:buClr>
                <a:schemeClr val="dk1"/>
              </a:buClr>
              <a:buSzPts val="1900"/>
              <a:buFont typeface="Noto Sans Symbols"/>
              <a:buNone/>
            </a:pPr>
            <a:r>
              <a:t/>
            </a:r>
            <a:endParaRPr i="1" sz="19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6" name="Google Shape;256;p16"/>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Entering Formulas</a:t>
            </a:r>
            <a:endParaRPr b="1" i="1" sz="4400">
              <a:latin typeface="Quattrocento Sans"/>
              <a:ea typeface="Quattrocento Sans"/>
              <a:cs typeface="Quattrocento Sans"/>
              <a:sym typeface="Quattrocento Sans"/>
            </a:endParaRPr>
          </a:p>
        </p:txBody>
      </p:sp>
      <p:sp>
        <p:nvSpPr>
          <p:cNvPr descr="Image result for vectors" id="257" name="Google Shape;257;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8" name="Google Shape;258;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9" name="Google Shape;259;p16"/>
          <p:cNvSpPr txBox="1"/>
          <p:nvPr/>
        </p:nvSpPr>
        <p:spPr>
          <a:xfrm>
            <a:off x="865246" y="1555025"/>
            <a:ext cx="11031793" cy="5120376"/>
          </a:xfrm>
          <a:prstGeom prst="rect">
            <a:avLst/>
          </a:prstGeom>
          <a:noFill/>
          <a:ln>
            <a:noFill/>
          </a:ln>
        </p:spPr>
        <p:txBody>
          <a:bodyPr anchorCtr="0" anchor="t" bIns="45700" lIns="91425" spcFirstLastPara="1" rIns="91425" wrap="square" tIns="45700">
            <a:spAutoFit/>
          </a:bodyPr>
          <a:lstStyle/>
          <a:p>
            <a:pPr indent="0" lvl="0" marL="12700" marR="0" rtl="0" algn="l">
              <a:lnSpc>
                <a:spcPct val="15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Formula AutoComplete includes the following items:</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500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Excel built-in functions</a:t>
            </a:r>
            <a:endParaRPr/>
          </a:p>
          <a:p>
            <a:pPr indent="-302260" lvl="0" marL="314325" marR="0" rtl="0" algn="l">
              <a:lnSpc>
                <a:spcPct val="1500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User-defined functions (functions defined by the user through VBA or other methods)</a:t>
            </a:r>
            <a:endParaRPr/>
          </a:p>
          <a:p>
            <a:pPr indent="-302260" lvl="0" marL="314325" marR="10160" rtl="0" algn="l">
              <a:lnSpc>
                <a:spcPct val="150000"/>
              </a:lnSpc>
              <a:spcBef>
                <a:spcPts val="114"/>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Defined names (cells or range named using the Formulas  Defined Names  Define Name command)</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500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Enumerated arguments that use a value to represent an option (only a few functions use such</a:t>
            </a:r>
            <a:endParaRPr/>
          </a:p>
          <a:p>
            <a:pPr indent="0" lvl="0" marL="314325" marR="0" rtl="0" algn="l">
              <a:lnSpc>
                <a:spcPct val="15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arguments, and AGGREGATE is one of them)</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500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Table structure references (used to identify portions of a table)</a:t>
            </a:r>
            <a:endParaRPr/>
          </a:p>
          <a:p>
            <a:pPr indent="-146050" lvl="0" marL="285750" marR="0" rtl="0" algn="l">
              <a:lnSpc>
                <a:spcPct val="150000"/>
              </a:lnSpc>
              <a:spcBef>
                <a:spcPts val="0"/>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5" name="Google Shape;265;p17"/>
          <p:cNvSpPr txBox="1"/>
          <p:nvPr>
            <p:ph type="title"/>
          </p:nvPr>
        </p:nvSpPr>
        <p:spPr>
          <a:xfrm flipH="1">
            <a:off x="838197" y="681039"/>
            <a:ext cx="545936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Using Cell Reference</a:t>
            </a:r>
            <a:endParaRPr b="1" i="1" sz="4400">
              <a:latin typeface="Quattrocento Sans"/>
              <a:ea typeface="Quattrocento Sans"/>
              <a:cs typeface="Quattrocento Sans"/>
              <a:sym typeface="Quattrocento Sans"/>
            </a:endParaRPr>
          </a:p>
        </p:txBody>
      </p:sp>
      <p:sp>
        <p:nvSpPr>
          <p:cNvPr descr="Image result for vectors" id="266" name="Google Shape;266;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8" name="Google Shape;268;p17"/>
          <p:cNvSpPr txBox="1"/>
          <p:nvPr/>
        </p:nvSpPr>
        <p:spPr>
          <a:xfrm>
            <a:off x="808442" y="1624195"/>
            <a:ext cx="10406348" cy="5516382"/>
          </a:xfrm>
          <a:prstGeom prst="rect">
            <a:avLst/>
          </a:prstGeom>
          <a:noFill/>
          <a:ln>
            <a:noFill/>
          </a:ln>
        </p:spPr>
        <p:txBody>
          <a:bodyPr anchorCtr="0" anchor="t" bIns="45700" lIns="91425" spcFirstLastPara="1" rIns="91425" wrap="square" tIns="45700">
            <a:spAutoFit/>
          </a:bodyPr>
          <a:lstStyle/>
          <a:p>
            <a:pPr indent="0" lvl="0" marL="12700" marR="8255" rtl="0" algn="l">
              <a:lnSpc>
                <a:spcPct val="101800"/>
              </a:lnSpc>
              <a:spcBef>
                <a:spcPts val="0"/>
              </a:spcBef>
              <a:spcAft>
                <a:spcPts val="0"/>
              </a:spcAft>
              <a:buNone/>
            </a:pPr>
            <a:r>
              <a:rPr i="1" lang="en-IN" sz="2000">
                <a:solidFill>
                  <a:schemeClr val="dk1"/>
                </a:solidFill>
                <a:latin typeface="Quattrocento Sans"/>
                <a:ea typeface="Quattrocento Sans"/>
                <a:cs typeface="Quattrocento Sans"/>
                <a:sym typeface="Quattrocento Sans"/>
              </a:rPr>
              <a:t>Even though you can enter references by typing in the entire formula, Excel provides another method of entering the same that is generally easier, faster, and less error prone.</a:t>
            </a:r>
            <a:endParaRPr i="1" sz="2000">
              <a:solidFill>
                <a:schemeClr val="dk1"/>
              </a:solidFill>
              <a:latin typeface="Quattrocento Sans"/>
              <a:ea typeface="Quattrocento Sans"/>
              <a:cs typeface="Quattrocento Sans"/>
              <a:sym typeface="Quattrocento Sans"/>
            </a:endParaRPr>
          </a:p>
          <a:p>
            <a:pPr indent="0" lvl="0" marL="0" marR="0" rtl="0" algn="l">
              <a:lnSpc>
                <a:spcPct val="100000"/>
              </a:lnSpc>
              <a:spcBef>
                <a:spcPts val="50"/>
              </a:spcBef>
              <a:spcAft>
                <a:spcPts val="0"/>
              </a:spcAft>
              <a:buNone/>
            </a:pPr>
            <a:r>
              <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000">
                <a:solidFill>
                  <a:schemeClr val="dk1"/>
                </a:solidFill>
                <a:latin typeface="Quattrocento Sans"/>
                <a:ea typeface="Quattrocento Sans"/>
                <a:cs typeface="Quattrocento Sans"/>
                <a:sym typeface="Quattrocento Sans"/>
              </a:rPr>
              <a:t>To enter the formula =SUM(A1+A2) into cell A3, follow these steps:</a:t>
            </a:r>
            <a:endParaRPr/>
          </a:p>
          <a:p>
            <a:pPr indent="0" lvl="0" marL="0" marR="0" rtl="0" algn="l">
              <a:lnSpc>
                <a:spcPct val="100000"/>
              </a:lnSpc>
              <a:spcBef>
                <a:spcPts val="15"/>
              </a:spcBef>
              <a:spcAft>
                <a:spcPts val="0"/>
              </a:spcAft>
              <a:buNone/>
            </a:pPr>
            <a:r>
              <a:t/>
            </a:r>
            <a:endParaRPr i="1" sz="2000">
              <a:solidFill>
                <a:schemeClr val="dk1"/>
              </a:solidFill>
              <a:latin typeface="Quattrocento Sans"/>
              <a:ea typeface="Quattrocento Sans"/>
              <a:cs typeface="Quattrocento Sans"/>
              <a:sym typeface="Quattrocento Sans"/>
            </a:endParaRPr>
          </a:p>
          <a:p>
            <a:pPr indent="-402590" lvl="0" marL="414655" marR="0" rtl="0" algn="l">
              <a:lnSpc>
                <a:spcPct val="100000"/>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Move the cell pointer to cell A3.</a:t>
            </a:r>
            <a:endParaRPr i="1" sz="2000">
              <a:solidFill>
                <a:schemeClr val="dk1"/>
              </a:solidFill>
              <a:latin typeface="Quattrocento Sans"/>
              <a:ea typeface="Quattrocento Sans"/>
              <a:cs typeface="Quattrocento Sans"/>
              <a:sym typeface="Quattrocento Sans"/>
            </a:endParaRPr>
          </a:p>
          <a:p>
            <a:pPr indent="-402590" lvl="0" marL="414655" marR="0" rtl="0" algn="l">
              <a:lnSpc>
                <a:spcPct val="150000"/>
              </a:lnSpc>
              <a:spcBef>
                <a:spcPts val="1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Type an equal sign (=SUM) to begin the formula</a:t>
            </a:r>
            <a:endParaRPr i="1" sz="2000">
              <a:solidFill>
                <a:schemeClr val="dk1"/>
              </a:solidFill>
              <a:latin typeface="Quattrocento Sans"/>
              <a:ea typeface="Quattrocento Sans"/>
              <a:cs typeface="Quattrocento Sans"/>
              <a:sym typeface="Quattrocento Sans"/>
            </a:endParaRPr>
          </a:p>
          <a:p>
            <a:pPr indent="-402590" lvl="0" marL="414655" marR="5080" rtl="0" algn="l">
              <a:lnSpc>
                <a:spcPct val="150000"/>
              </a:lnSpc>
              <a:spcBef>
                <a:spcPts val="4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Press the up arrow twice. As you press this key, Excel displays a moving border around cell A1, and the cell reference appears in cell A3 and in the Formula bar</a:t>
            </a:r>
            <a:endParaRPr i="1" sz="2000">
              <a:solidFill>
                <a:schemeClr val="dk1"/>
              </a:solidFill>
              <a:latin typeface="Quattrocento Sans"/>
              <a:ea typeface="Quattrocento Sans"/>
              <a:cs typeface="Quattrocento Sans"/>
              <a:sym typeface="Quattrocento Sans"/>
            </a:endParaRPr>
          </a:p>
          <a:p>
            <a:pPr indent="-402590" lvl="0" marL="414655" marR="0" rtl="0" algn="l">
              <a:lnSpc>
                <a:spcPct val="150000"/>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Type a plus sign (+). A solid color border replaces the faint border</a:t>
            </a:r>
            <a:endParaRPr i="1" sz="2000">
              <a:solidFill>
                <a:schemeClr val="dk1"/>
              </a:solidFill>
              <a:latin typeface="Quattrocento Sans"/>
              <a:ea typeface="Quattrocento Sans"/>
              <a:cs typeface="Quattrocento Sans"/>
              <a:sym typeface="Quattrocento Sans"/>
            </a:endParaRPr>
          </a:p>
          <a:p>
            <a:pPr indent="-402590" lvl="0" marL="414655" marR="7620" rtl="0" algn="l">
              <a:lnSpc>
                <a:spcPct val="150000"/>
              </a:lnSpc>
              <a:spcBef>
                <a:spcPts val="4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Press the up arrow again. The moving border encompasses cell A2 and adds that cell address to the formula.</a:t>
            </a:r>
            <a:endParaRPr i="1" sz="2000">
              <a:solidFill>
                <a:schemeClr val="dk1"/>
              </a:solidFill>
              <a:latin typeface="Quattrocento Sans"/>
              <a:ea typeface="Quattrocento Sans"/>
              <a:cs typeface="Quattrocento Sans"/>
              <a:sym typeface="Quattrocento Sans"/>
            </a:endParaRPr>
          </a:p>
          <a:p>
            <a:pPr indent="-402590" lvl="0" marL="414655" marR="0" rtl="0" algn="l">
              <a:lnSpc>
                <a:spcPct val="150000"/>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Press Enter to end the formula.</a:t>
            </a:r>
            <a:endParaRPr i="1" sz="2000">
              <a:solidFill>
                <a:schemeClr val="dk1"/>
              </a:solidFill>
              <a:latin typeface="Quattrocento Sans"/>
              <a:ea typeface="Quattrocento Sans"/>
              <a:cs typeface="Quattrocento Sans"/>
              <a:sym typeface="Quattrocento Sans"/>
            </a:endParaRPr>
          </a:p>
          <a:p>
            <a:pPr indent="-215900" lvl="0" marL="355600" marR="5080" rtl="0" algn="l">
              <a:lnSpc>
                <a:spcPct val="100000"/>
              </a:lnSpc>
              <a:spcBef>
                <a:spcPts val="10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4" name="Google Shape;274;p18"/>
          <p:cNvSpPr txBox="1"/>
          <p:nvPr>
            <p:ph type="title"/>
          </p:nvPr>
        </p:nvSpPr>
        <p:spPr>
          <a:xfrm flipH="1">
            <a:off x="838199" y="681039"/>
            <a:ext cx="52578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Formulas for Tables</a:t>
            </a:r>
            <a:endParaRPr b="1" i="1" sz="4400">
              <a:latin typeface="Quattrocento Sans"/>
              <a:ea typeface="Quattrocento Sans"/>
              <a:cs typeface="Quattrocento Sans"/>
              <a:sym typeface="Quattrocento Sans"/>
            </a:endParaRPr>
          </a:p>
        </p:txBody>
      </p:sp>
      <p:sp>
        <p:nvSpPr>
          <p:cNvPr descr="Image result for vectors" id="275" name="Google Shape;275;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7" name="Google Shape;277;p18"/>
          <p:cNvSpPr txBox="1"/>
          <p:nvPr/>
        </p:nvSpPr>
        <p:spPr>
          <a:xfrm>
            <a:off x="825647" y="1605665"/>
            <a:ext cx="10483907" cy="2867708"/>
          </a:xfrm>
          <a:prstGeom prst="rect">
            <a:avLst/>
          </a:prstGeom>
          <a:noFill/>
          <a:ln>
            <a:noFill/>
          </a:ln>
        </p:spPr>
        <p:txBody>
          <a:bodyPr anchorCtr="0" anchor="t" bIns="45700" lIns="91425" spcFirstLastPara="1" rIns="91425" wrap="square" tIns="45700">
            <a:spAutoFit/>
          </a:bodyPr>
          <a:lstStyle/>
          <a:p>
            <a:pPr indent="0" lvl="0" marL="12700" marR="0" rtl="0" algn="just">
              <a:lnSpc>
                <a:spcPct val="100000"/>
              </a:lnSpc>
              <a:spcBef>
                <a:spcPts val="0"/>
              </a:spcBef>
              <a:spcAft>
                <a:spcPts val="0"/>
              </a:spcAft>
              <a:buNone/>
            </a:pPr>
            <a:r>
              <a:rPr b="1" i="1" lang="en-IN" sz="2400">
                <a:solidFill>
                  <a:schemeClr val="dk1"/>
                </a:solidFill>
                <a:latin typeface="Quattrocento Sans"/>
                <a:ea typeface="Quattrocento Sans"/>
                <a:cs typeface="Quattrocento Sans"/>
                <a:sym typeface="Quattrocento Sans"/>
              </a:rPr>
              <a:t>Pasting range names into formulas</a:t>
            </a:r>
            <a:endParaRPr b="1" i="1" sz="2400">
              <a:solidFill>
                <a:schemeClr val="dk1"/>
              </a:solidFill>
              <a:latin typeface="Quattrocento Sans"/>
              <a:ea typeface="Quattrocento Sans"/>
              <a:cs typeface="Quattrocento Sans"/>
              <a:sym typeface="Quattrocento Sans"/>
            </a:endParaRPr>
          </a:p>
          <a:p>
            <a:pPr indent="0" lvl="0" marL="12700" marR="7620" rtl="0" algn="just">
              <a:lnSpc>
                <a:spcPct val="1116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342900" lvl="0" marL="355600" marR="7620" rtl="0" algn="just">
              <a:lnSpc>
                <a:spcPct val="1116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If your formula uses named cells or ranges, you can either type the name in place of the address, or choose the name from a list and have Excel insert the name for you automatically.</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4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0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3" name="Google Shape;283;p19"/>
          <p:cNvSpPr txBox="1"/>
          <p:nvPr>
            <p:ph type="title"/>
          </p:nvPr>
        </p:nvSpPr>
        <p:spPr>
          <a:xfrm flipH="1">
            <a:off x="838199" y="681039"/>
            <a:ext cx="52578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Formulas for Tables</a:t>
            </a:r>
            <a:endParaRPr b="1" i="1" sz="4400">
              <a:latin typeface="Quattrocento Sans"/>
              <a:ea typeface="Quattrocento Sans"/>
              <a:cs typeface="Quattrocento Sans"/>
              <a:sym typeface="Quattrocento Sans"/>
            </a:endParaRPr>
          </a:p>
        </p:txBody>
      </p:sp>
      <p:sp>
        <p:nvSpPr>
          <p:cNvPr descr="Image result for vectors" id="284" name="Google Shape;284;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86" name="Google Shape;286;p19"/>
          <p:cNvSpPr txBox="1"/>
          <p:nvPr/>
        </p:nvSpPr>
        <p:spPr>
          <a:xfrm>
            <a:off x="813358" y="1605665"/>
            <a:ext cx="10483907" cy="3999556"/>
          </a:xfrm>
          <a:prstGeom prst="rect">
            <a:avLst/>
          </a:prstGeom>
          <a:noFill/>
          <a:ln>
            <a:noFill/>
          </a:ln>
        </p:spPr>
        <p:txBody>
          <a:bodyPr anchorCtr="0" anchor="t" bIns="45700" lIns="91425" spcFirstLastPara="1" rIns="91425" wrap="square" tIns="45700">
            <a:spAutoFit/>
          </a:bodyPr>
          <a:lstStyle/>
          <a:p>
            <a:pPr indent="0" lvl="0" marL="12700" marR="0" rtl="0" algn="just">
              <a:lnSpc>
                <a:spcPct val="100000"/>
              </a:lnSpc>
              <a:spcBef>
                <a:spcPts val="0"/>
              </a:spcBef>
              <a:spcAft>
                <a:spcPts val="0"/>
              </a:spcAft>
              <a:buNone/>
            </a:pPr>
            <a:r>
              <a:rPr b="1" i="1" lang="en-IN" sz="2300" u="sng">
                <a:solidFill>
                  <a:schemeClr val="dk1"/>
                </a:solidFill>
                <a:latin typeface="Quattrocento Sans"/>
                <a:ea typeface="Quattrocento Sans"/>
                <a:cs typeface="Quattrocento Sans"/>
                <a:sym typeface="Quattrocento Sans"/>
              </a:rPr>
              <a:t>Two ways to insert a name into a formula are available:</a:t>
            </a:r>
            <a:endParaRPr i="1" sz="2300">
              <a:solidFill>
                <a:schemeClr val="dk1"/>
              </a:solidFill>
              <a:latin typeface="Quattrocento Sans"/>
              <a:ea typeface="Quattrocento Sans"/>
              <a:cs typeface="Quattrocento Sans"/>
              <a:sym typeface="Quattrocento Sans"/>
            </a:endParaRPr>
          </a:p>
          <a:p>
            <a:pPr indent="-196850" lvl="0" marL="354965" marR="5080" rtl="0" algn="just">
              <a:lnSpc>
                <a:spcPct val="111600"/>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4965" marR="5080" rtl="0" algn="just">
              <a:lnSpc>
                <a:spcPct val="1116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Select the name from the drop-down list. To use this method, you must know at least the first character of the name. When you’re entering the formula, type the first character and then select the name from the drop-down list.</a:t>
            </a:r>
            <a:endParaRPr i="1" sz="2300">
              <a:solidFill>
                <a:schemeClr val="dk1"/>
              </a:solidFill>
              <a:latin typeface="Quattrocento Sans"/>
              <a:ea typeface="Quattrocento Sans"/>
              <a:cs typeface="Quattrocento Sans"/>
              <a:sym typeface="Quattrocento Sans"/>
            </a:endParaRPr>
          </a:p>
          <a:p>
            <a:pPr indent="-196850" lvl="0" marL="354965" marR="6350" rtl="0" algn="just">
              <a:lnSpc>
                <a:spcPct val="111600"/>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4965" marR="6350" rtl="0" algn="just">
              <a:lnSpc>
                <a:spcPct val="1116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Press F3. The Paste Name dialog box appears. Select the name from the list and then click OK (or just double-click the name). Excel enters the name into your formula.</a:t>
            </a:r>
            <a:endParaRPr i="1" sz="2300">
              <a:solidFill>
                <a:schemeClr val="dk1"/>
              </a:solidFill>
              <a:latin typeface="Quattrocento Sans"/>
              <a:ea typeface="Quattrocento Sans"/>
              <a:cs typeface="Quattrocento Sans"/>
              <a:sym typeface="Quattrocento Sans"/>
            </a:endParaRPr>
          </a:p>
          <a:p>
            <a:pPr indent="-190500" lvl="0" marL="355600" marR="0" rtl="0" algn="l">
              <a:lnSpc>
                <a:spcPct val="100000"/>
              </a:lnSpc>
              <a:spcBef>
                <a:spcPts val="10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8" y="681038"/>
            <a:ext cx="791718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838198" y="1698718"/>
            <a:ext cx="9763432" cy="3460563"/>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2099"/>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What makes any spreadsheet program powerful and most useful is "Formulas", had it not been for Excel's Formula's it would have just been another "Word-processor“</a:t>
            </a:r>
            <a:endParaRPr i="1" sz="2300">
              <a:solidFill>
                <a:schemeClr val="dk1"/>
              </a:solidFill>
              <a:latin typeface="Quattrocento Sans"/>
              <a:ea typeface="Quattrocento Sans"/>
              <a:cs typeface="Quattrocento Sans"/>
              <a:sym typeface="Quattrocento Sans"/>
            </a:endParaRPr>
          </a:p>
          <a:p>
            <a:pPr indent="0" lvl="0" marL="0" marR="0" rtl="0" algn="l">
              <a:lnSpc>
                <a:spcPct val="100000"/>
              </a:lnSpc>
              <a:spcBef>
                <a:spcPts val="45"/>
              </a:spcBef>
              <a:spcAft>
                <a:spcPts val="0"/>
              </a:spcAft>
              <a:buNone/>
            </a:pPr>
            <a:r>
              <a:t/>
            </a:r>
            <a:endParaRPr i="1" sz="2300">
              <a:solidFill>
                <a:schemeClr val="dk1"/>
              </a:solidFill>
              <a:latin typeface="Quattrocento Sans"/>
              <a:ea typeface="Quattrocento Sans"/>
              <a:cs typeface="Quattrocento Sans"/>
              <a:sym typeface="Quattrocento Sans"/>
            </a:endParaRPr>
          </a:p>
          <a:p>
            <a:pPr indent="-342900" lvl="0" marL="355600" marR="6985" rtl="0" algn="just">
              <a:lnSpc>
                <a:spcPct val="1016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You use formulas in your Excel worksheets to calculate results from the data stored in the worksheet. When data changes, the formulas calculate updated results with no extra effort on your part</a:t>
            </a:r>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pic>
        <p:nvPicPr>
          <p:cNvPr id="121" name="Google Shape;121;p2"/>
          <p:cNvPicPr preferRelativeResize="0"/>
          <p:nvPr/>
        </p:nvPicPr>
        <p:blipFill rotWithShape="1">
          <a:blip r:embed="rId3">
            <a:alphaModFix/>
          </a:blip>
          <a:srcRect b="0" l="0" r="0" t="0"/>
          <a:stretch/>
        </p:blipFill>
        <p:spPr>
          <a:xfrm>
            <a:off x="2311534" y="4585745"/>
            <a:ext cx="7568932" cy="1825531"/>
          </a:xfrm>
          <a:prstGeom prst="rect">
            <a:avLst/>
          </a:prstGeom>
          <a:noFill/>
          <a:ln>
            <a:noFill/>
          </a:ln>
        </p:spPr>
      </p:pic>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2" name="Google Shape;292;p20"/>
          <p:cNvSpPr txBox="1"/>
          <p:nvPr>
            <p:ph type="title"/>
          </p:nvPr>
        </p:nvSpPr>
        <p:spPr>
          <a:xfrm flipH="1">
            <a:off x="838197" y="681039"/>
            <a:ext cx="40140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Common Errors</a:t>
            </a:r>
            <a:endParaRPr b="1" i="1" sz="4400">
              <a:latin typeface="Quattrocento Sans"/>
              <a:ea typeface="Quattrocento Sans"/>
              <a:cs typeface="Quattrocento Sans"/>
              <a:sym typeface="Quattrocento Sans"/>
            </a:endParaRPr>
          </a:p>
        </p:txBody>
      </p:sp>
      <p:sp>
        <p:nvSpPr>
          <p:cNvPr descr="Image result for vectors" id="293" name="Google Shape;293;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4" name="Google Shape;294;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5" name="Google Shape;295;p20"/>
          <p:cNvSpPr txBox="1"/>
          <p:nvPr/>
        </p:nvSpPr>
        <p:spPr>
          <a:xfrm>
            <a:off x="790137" y="2018621"/>
            <a:ext cx="10108921" cy="3270254"/>
          </a:xfrm>
          <a:prstGeom prst="rect">
            <a:avLst/>
          </a:prstGeom>
          <a:noFill/>
          <a:ln>
            <a:noFill/>
          </a:ln>
        </p:spPr>
        <p:txBody>
          <a:bodyPr anchorCtr="0" anchor="t" bIns="45700" lIns="91425" spcFirstLastPara="1" rIns="91425" wrap="square" tIns="45700">
            <a:spAutoFit/>
          </a:bodyPr>
          <a:lstStyle/>
          <a:p>
            <a:pPr indent="-302260" lvl="0" marL="314325" marR="0" rtl="0" algn="l">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All arguments not provided</a:t>
            </a:r>
            <a:endParaRPr i="1" sz="2400">
              <a:solidFill>
                <a:schemeClr val="dk1"/>
              </a:solidFill>
              <a:latin typeface="Quattrocento Sans"/>
              <a:ea typeface="Quattrocento Sans"/>
              <a:cs typeface="Quattrocento Sans"/>
              <a:sym typeface="Quattrocento Sans"/>
            </a:endParaRPr>
          </a:p>
          <a:p>
            <a:pPr indent="-149860" lvl="0" marL="314325" marR="0" rtl="0" algn="l">
              <a:lnSpc>
                <a:spcPct val="100000"/>
              </a:lnSpc>
              <a:spcBef>
                <a:spcPts val="5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5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Separators (commas) placed incorrectly</a:t>
            </a:r>
            <a:endParaRPr i="1" sz="2400">
              <a:solidFill>
                <a:schemeClr val="dk1"/>
              </a:solidFill>
              <a:latin typeface="Quattrocento Sans"/>
              <a:ea typeface="Quattrocento Sans"/>
              <a:cs typeface="Quattrocento Sans"/>
              <a:sym typeface="Quattrocento Sans"/>
            </a:endParaRPr>
          </a:p>
          <a:p>
            <a:pPr indent="-149860" lvl="0" marL="314325" marR="0" rtl="0" algn="l">
              <a:lnSpc>
                <a:spcPct val="100000"/>
              </a:lnSpc>
              <a:spcBef>
                <a:spcPts val="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Required number of brackets not closed</a:t>
            </a:r>
            <a:endParaRPr i="1" sz="2400">
              <a:solidFill>
                <a:schemeClr val="dk1"/>
              </a:solidFill>
              <a:latin typeface="Quattrocento Sans"/>
              <a:ea typeface="Quattrocento Sans"/>
              <a:cs typeface="Quattrocento Sans"/>
              <a:sym typeface="Quattrocento Sans"/>
            </a:endParaRPr>
          </a:p>
          <a:p>
            <a:pPr indent="-149860" lvl="0" marL="314325" marR="0" rtl="0" algn="l">
              <a:lnSpc>
                <a:spcPct val="100000"/>
              </a:lnSpc>
              <a:spcBef>
                <a:spcPts val="2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Relative References added where an absolute reference may be required</a:t>
            </a:r>
            <a:endParaRPr/>
          </a:p>
          <a:p>
            <a:pPr indent="-190500" lvl="0" marL="355600" marR="5080" rtl="0" algn="just">
              <a:lnSpc>
                <a:spcPct val="91100"/>
              </a:lnSpc>
              <a:spcBef>
                <a:spcPts val="18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01" name="Google Shape;301;p21"/>
          <p:cNvSpPr txBox="1"/>
          <p:nvPr>
            <p:ph type="title"/>
          </p:nvPr>
        </p:nvSpPr>
        <p:spPr>
          <a:xfrm flipH="1">
            <a:off x="556750" y="681038"/>
            <a:ext cx="736166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Advanced Naming Technique</a:t>
            </a:r>
            <a:endParaRPr b="1" i="1" sz="4400">
              <a:latin typeface="Quattrocento Sans"/>
              <a:ea typeface="Quattrocento Sans"/>
              <a:cs typeface="Quattrocento Sans"/>
              <a:sym typeface="Quattrocento Sans"/>
            </a:endParaRPr>
          </a:p>
        </p:txBody>
      </p:sp>
      <p:sp>
        <p:nvSpPr>
          <p:cNvPr descr="Image result for vectors" id="302" name="Google Shape;302;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04" name="Google Shape;304;p21"/>
          <p:cNvSpPr txBox="1"/>
          <p:nvPr/>
        </p:nvSpPr>
        <p:spPr>
          <a:xfrm>
            <a:off x="583791" y="1857800"/>
            <a:ext cx="10536494" cy="4193840"/>
          </a:xfrm>
          <a:prstGeom prst="rect">
            <a:avLst/>
          </a:prstGeom>
          <a:noFill/>
          <a:ln>
            <a:noFill/>
          </a:ln>
        </p:spPr>
        <p:txBody>
          <a:bodyPr anchorCtr="0" anchor="t" bIns="45700" lIns="91425" spcFirstLastPara="1" rIns="91425" wrap="square" tIns="45700">
            <a:spAutoFit/>
          </a:bodyPr>
          <a:lstStyle/>
          <a:p>
            <a:pPr indent="-342900" lvl="0" marL="355600" marR="0" rtl="0" algn="just">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Using range names can make your formulas easier to understand and modify and even help prevent errors. Dealing with a meaningful name such as AnnualSales is much easier than dealing with a range reference, such as AB12:AB68</a:t>
            </a:r>
            <a:endParaRPr/>
          </a:p>
          <a:p>
            <a:pPr indent="0" lvl="0" marL="0" marR="0" rtl="0" algn="l">
              <a:lnSpc>
                <a:spcPct val="100000"/>
              </a:lnSpc>
              <a:spcBef>
                <a:spcPts val="20"/>
              </a:spcBef>
              <a:spcAft>
                <a:spcPts val="0"/>
              </a:spcAft>
              <a:buNone/>
            </a:pPr>
            <a:r>
              <a:t/>
            </a:r>
            <a:endParaRPr i="1" sz="2400">
              <a:solidFill>
                <a:schemeClr val="dk1"/>
              </a:solidFill>
              <a:latin typeface="Quattrocento Sans"/>
              <a:ea typeface="Quattrocento Sans"/>
              <a:cs typeface="Quattrocento Sans"/>
              <a:sym typeface="Quattrocento Sans"/>
            </a:endParaRPr>
          </a:p>
          <a:p>
            <a:pPr indent="-342900" lvl="0" marL="355600" marR="5080" rtl="0" algn="just">
              <a:lnSpc>
                <a:spcPct val="1014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You can give a name to an item that doesn’t appear in a cell. For example, if formulas in your worksheet use a sales tax rate, you would probably insert the tax rate value into a cell and use this cell reference in your formulas. To make things easier, you would probably also name this cell something similar to SalesTax.</a:t>
            </a:r>
            <a:endParaRPr i="1" sz="2400">
              <a:solidFill>
                <a:schemeClr val="dk1"/>
              </a:solidFill>
              <a:latin typeface="Quattrocento Sans"/>
              <a:ea typeface="Quattrocento Sans"/>
              <a:cs typeface="Quattrocento Sans"/>
              <a:sym typeface="Quattrocento Sans"/>
            </a:endParaRPr>
          </a:p>
          <a:p>
            <a:pPr indent="-190500" lvl="0" marL="355600" marR="0" rtl="0" algn="l">
              <a:lnSpc>
                <a:spcPct val="100000"/>
              </a:lnSpc>
              <a:spcBef>
                <a:spcPts val="10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0" name="Google Shape;310;p22"/>
          <p:cNvSpPr txBox="1"/>
          <p:nvPr>
            <p:ph type="title"/>
          </p:nvPr>
        </p:nvSpPr>
        <p:spPr>
          <a:xfrm flipH="1">
            <a:off x="556750" y="681038"/>
            <a:ext cx="736166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Advanced Naming Technique</a:t>
            </a:r>
            <a:endParaRPr b="1" i="1" sz="4400">
              <a:latin typeface="Quattrocento Sans"/>
              <a:ea typeface="Quattrocento Sans"/>
              <a:cs typeface="Quattrocento Sans"/>
              <a:sym typeface="Quattrocento Sans"/>
            </a:endParaRPr>
          </a:p>
        </p:txBody>
      </p:sp>
      <p:sp>
        <p:nvSpPr>
          <p:cNvPr descr="Image result for vectors" id="311" name="Google Shape;311;p2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2" name="Google Shape;312;p2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13" name="Google Shape;313;p22"/>
          <p:cNvSpPr txBox="1"/>
          <p:nvPr/>
        </p:nvSpPr>
        <p:spPr>
          <a:xfrm>
            <a:off x="583791" y="1735823"/>
            <a:ext cx="10536494" cy="5062283"/>
          </a:xfrm>
          <a:prstGeom prst="rect">
            <a:avLst/>
          </a:prstGeom>
          <a:noFill/>
          <a:ln>
            <a:noFill/>
          </a:ln>
        </p:spPr>
        <p:txBody>
          <a:bodyPr anchorCtr="0" anchor="t" bIns="45700" lIns="91425" spcFirstLastPara="1" rIns="91425" wrap="square" tIns="45700">
            <a:spAutoFit/>
          </a:bodyPr>
          <a:lstStyle/>
          <a:p>
            <a:pPr indent="0" lvl="0" marL="12700" marR="1430655" rtl="0" algn="l">
              <a:lnSpc>
                <a:spcPct val="102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Choose Formulas ➪ Defined Names ➪ Define Name. The New </a:t>
            </a:r>
            <a:endParaRPr/>
          </a:p>
          <a:p>
            <a:pPr indent="0" lvl="0" marL="12700" marR="1430655" rtl="0" algn="l">
              <a:lnSpc>
                <a:spcPct val="102099"/>
              </a:lnSpc>
              <a:spcBef>
                <a:spcPts val="1790"/>
              </a:spcBef>
              <a:spcAft>
                <a:spcPts val="0"/>
              </a:spcAft>
              <a:buNone/>
            </a:pPr>
            <a:r>
              <a:rPr i="1" lang="en-IN" sz="2400">
                <a:solidFill>
                  <a:schemeClr val="dk1"/>
                </a:solidFill>
                <a:latin typeface="Quattrocento Sans"/>
                <a:ea typeface="Quattrocento Sans"/>
                <a:cs typeface="Quattrocento Sans"/>
                <a:sym typeface="Quattrocento Sans"/>
              </a:rPr>
              <a:t>Name dialog box appears.</a:t>
            </a:r>
            <a:endParaRPr/>
          </a:p>
          <a:p>
            <a:pPr indent="-149860" lvl="0" marL="314325" marR="0" rtl="0" algn="l">
              <a:lnSpc>
                <a:spcPct val="100000"/>
              </a:lnSpc>
              <a:spcBef>
                <a:spcPts val="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Enter the name (in this case, SalesTax) into the Name field.</a:t>
            </a:r>
            <a:endParaRPr i="1" sz="2400">
              <a:solidFill>
                <a:schemeClr val="dk1"/>
              </a:solidFill>
              <a:latin typeface="Quattrocento Sans"/>
              <a:ea typeface="Quattrocento Sans"/>
              <a:cs typeface="Quattrocento Sans"/>
              <a:sym typeface="Quattrocento Sans"/>
            </a:endParaRPr>
          </a:p>
          <a:p>
            <a:pPr indent="-149860" lvl="0" marL="314325" marR="5080" rtl="0" algn="l">
              <a:lnSpc>
                <a:spcPct val="97083"/>
              </a:lnSpc>
              <a:spcBef>
                <a:spcPts val="6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5080" rtl="0" algn="l">
              <a:lnSpc>
                <a:spcPct val="97083"/>
              </a:lnSpc>
              <a:spcBef>
                <a:spcPts val="6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 scope in which the name will be valid (either the entire workbook or a specific worksheet)</a:t>
            </a:r>
            <a:endParaRPr/>
          </a:p>
          <a:p>
            <a:pPr indent="-149860" lvl="0" marL="314325" marR="0" rtl="0" algn="l">
              <a:lnSpc>
                <a:spcPct val="92291"/>
              </a:lnSpc>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92291"/>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the Refers To text box, delete its contents, and replace the old contents with a value (such as .075).</a:t>
            </a:r>
            <a:endParaRPr/>
          </a:p>
          <a:p>
            <a:pPr indent="-149860" lvl="0" marL="314325" marR="0" rtl="0" algn="l">
              <a:lnSpc>
                <a:spcPct val="100000"/>
              </a:lnSpc>
              <a:spcBef>
                <a:spcPts val="2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OK to close the New Name dialog box and create the name.</a:t>
            </a:r>
            <a:endParaRPr/>
          </a:p>
          <a:p>
            <a:pPr indent="0" lvl="0" marL="0" marR="0" rtl="0" algn="l">
              <a:lnSpc>
                <a:spcPct val="100000"/>
              </a:lnSpc>
              <a:spcBef>
                <a:spcPts val="2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0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9" name="Google Shape;319;p23"/>
          <p:cNvSpPr txBox="1"/>
          <p:nvPr>
            <p:ph type="title"/>
          </p:nvPr>
        </p:nvSpPr>
        <p:spPr>
          <a:xfrm flipH="1">
            <a:off x="556750" y="681038"/>
            <a:ext cx="736166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Advanced Naming Technique</a:t>
            </a:r>
            <a:endParaRPr b="1" i="1" sz="4400">
              <a:latin typeface="Quattrocento Sans"/>
              <a:ea typeface="Quattrocento Sans"/>
              <a:cs typeface="Quattrocento Sans"/>
              <a:sym typeface="Quattrocento Sans"/>
            </a:endParaRPr>
          </a:p>
        </p:txBody>
      </p:sp>
      <p:sp>
        <p:nvSpPr>
          <p:cNvPr descr="Image result for vectors" id="320" name="Google Shape;320;p2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 name="Google Shape;321;p2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2" name="Google Shape;322;p23"/>
          <p:cNvSpPr txBox="1"/>
          <p:nvPr/>
        </p:nvSpPr>
        <p:spPr>
          <a:xfrm>
            <a:off x="583791" y="1735823"/>
            <a:ext cx="10536494" cy="2947217"/>
          </a:xfrm>
          <a:prstGeom prst="rect">
            <a:avLst/>
          </a:prstGeom>
          <a:noFill/>
          <a:ln>
            <a:noFill/>
          </a:ln>
        </p:spPr>
        <p:txBody>
          <a:bodyPr anchorCtr="0" anchor="t" bIns="45700" lIns="91425" spcFirstLastPara="1" rIns="91425" wrap="square" tIns="45700">
            <a:spAutoFit/>
          </a:bodyPr>
          <a:lstStyle/>
          <a:p>
            <a:pPr indent="0" lvl="0" marL="12700" marR="1430655" rtl="0" algn="l">
              <a:lnSpc>
                <a:spcPct val="102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Choose Formulas ➪ Defined Names ➪ Define Name. The New </a:t>
            </a:r>
            <a:endParaRPr/>
          </a:p>
          <a:p>
            <a:pPr indent="0" lvl="0" marL="12700" marR="1430655" rtl="0" algn="l">
              <a:lnSpc>
                <a:spcPct val="102099"/>
              </a:lnSpc>
              <a:spcBef>
                <a:spcPts val="1790"/>
              </a:spcBef>
              <a:spcAft>
                <a:spcPts val="0"/>
              </a:spcAft>
              <a:buNone/>
            </a:pPr>
            <a:r>
              <a:rPr i="1" lang="en-IN" sz="2400">
                <a:solidFill>
                  <a:schemeClr val="dk1"/>
                </a:solidFill>
                <a:latin typeface="Quattrocento Sans"/>
                <a:ea typeface="Quattrocento Sans"/>
                <a:cs typeface="Quattrocento Sans"/>
                <a:sym typeface="Quattrocento Sans"/>
              </a:rPr>
              <a:t>Name dialog box appears.</a:t>
            </a:r>
            <a:endParaRPr/>
          </a:p>
          <a:p>
            <a:pPr indent="0" lvl="0" marL="0" marR="0" rtl="0" algn="l">
              <a:lnSpc>
                <a:spcPct val="100000"/>
              </a:lnSpc>
              <a:spcBef>
                <a:spcPts val="25"/>
              </a:spcBef>
              <a:spcAft>
                <a:spcPts val="0"/>
              </a:spcAft>
              <a:buNone/>
            </a:pPr>
            <a:r>
              <a:t/>
            </a:r>
            <a:endParaRPr i="1" sz="2400">
              <a:solidFill>
                <a:schemeClr val="dk1"/>
              </a:solidFill>
              <a:latin typeface="Quattrocento Sans"/>
              <a:ea typeface="Quattrocento Sans"/>
              <a:cs typeface="Quattrocento Sans"/>
              <a:sym typeface="Quattrocento Sans"/>
            </a:endParaRPr>
          </a:p>
          <a:p>
            <a:pPr indent="-342900" lvl="0" marL="355600" marR="9525" rtl="0" algn="l">
              <a:lnSpc>
                <a:spcPct val="1010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Type =SalesTax into a cell, this simple formula returns 0.075 — the constant that you defined. You can also use this constant in a formula, such as =A1*SalesTax.</a:t>
            </a:r>
            <a:endParaRPr i="1" sz="2400">
              <a:solidFill>
                <a:schemeClr val="dk1"/>
              </a:solidFill>
              <a:latin typeface="Quattrocento Sans"/>
              <a:ea typeface="Quattrocento Sans"/>
              <a:cs typeface="Quattrocento Sans"/>
              <a:sym typeface="Quattrocento Sans"/>
            </a:endParaRPr>
          </a:p>
          <a:p>
            <a:pPr indent="-190500" lvl="0" marL="355600" marR="0" rtl="0" algn="l">
              <a:lnSpc>
                <a:spcPct val="100000"/>
              </a:lnSpc>
              <a:spcBef>
                <a:spcPts val="10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2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28" name="Google Shape;328;p24"/>
          <p:cNvSpPr txBox="1"/>
          <p:nvPr>
            <p:ph type="title"/>
          </p:nvPr>
        </p:nvSpPr>
        <p:spPr>
          <a:xfrm flipH="1">
            <a:off x="556750" y="681038"/>
            <a:ext cx="736166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Advanced Naming Technique</a:t>
            </a:r>
            <a:endParaRPr b="1" i="1" sz="4400">
              <a:latin typeface="Quattrocento Sans"/>
              <a:ea typeface="Quattrocento Sans"/>
              <a:cs typeface="Quattrocento Sans"/>
              <a:sym typeface="Quattrocento Sans"/>
            </a:endParaRPr>
          </a:p>
        </p:txBody>
      </p:sp>
      <p:sp>
        <p:nvSpPr>
          <p:cNvPr descr="Image result for vectors" id="329" name="Google Shape;329;p2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0" name="Google Shape;330;p2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31" name="Google Shape;331;p24"/>
          <p:cNvSpPr txBox="1"/>
          <p:nvPr/>
        </p:nvSpPr>
        <p:spPr>
          <a:xfrm>
            <a:off x="583791" y="1853810"/>
            <a:ext cx="10536494" cy="4326505"/>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16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In addition to creating named constants, you can also create named formulas. Like named constants, named formulas don’t appear in the worksheet. You create named formulas the same way you create named constants — by using the New Name dialog box.</a:t>
            </a:r>
            <a:endParaRPr i="1" sz="2400">
              <a:solidFill>
                <a:schemeClr val="dk1"/>
              </a:solidFill>
              <a:latin typeface="Quattrocento Sans"/>
              <a:ea typeface="Quattrocento Sans"/>
              <a:cs typeface="Quattrocento Sans"/>
              <a:sym typeface="Quattrocento Sans"/>
            </a:endParaRPr>
          </a:p>
          <a:p>
            <a:pPr indent="-342900" lvl="0" marL="355600" marR="5080" rtl="0" algn="just">
              <a:lnSpc>
                <a:spcPct val="101600"/>
              </a:lnSpc>
              <a:spcBef>
                <a:spcPts val="180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To create a named formula that calculates the monthly interest rate from an annual rate. In this case, the name MonthlyRate refers to the following formula: =Sheet3!$B$1/12</a:t>
            </a:r>
            <a:endParaRPr i="1" sz="2400">
              <a:solidFill>
                <a:schemeClr val="dk1"/>
              </a:solidFill>
              <a:latin typeface="Quattrocento Sans"/>
              <a:ea typeface="Quattrocento Sans"/>
              <a:cs typeface="Quattrocento Sans"/>
              <a:sym typeface="Quattrocento Sans"/>
            </a:endParaRPr>
          </a:p>
          <a:p>
            <a:pPr indent="-342900" lvl="0" marL="355600" marR="5080" rtl="0" algn="just">
              <a:lnSpc>
                <a:spcPct val="101600"/>
              </a:lnSpc>
              <a:spcBef>
                <a:spcPts val="180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When you use the name MonthlyRate in a formula, it uses the value in B1 divided by 12.</a:t>
            </a:r>
            <a:endParaRPr/>
          </a:p>
          <a:p>
            <a:pPr indent="-190500" lvl="0" marL="355600" marR="0" rtl="0" algn="l">
              <a:lnSpc>
                <a:spcPct val="100000"/>
              </a:lnSpc>
              <a:spcBef>
                <a:spcPts val="10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7" name="Google Shape;127;p3"/>
          <p:cNvSpPr txBox="1"/>
          <p:nvPr>
            <p:ph type="title"/>
          </p:nvPr>
        </p:nvSpPr>
        <p:spPr>
          <a:xfrm flipH="1">
            <a:off x="838198" y="681038"/>
            <a:ext cx="791718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0" name="Google Shape;130;p3"/>
          <p:cNvSpPr txBox="1"/>
          <p:nvPr/>
        </p:nvSpPr>
        <p:spPr>
          <a:xfrm>
            <a:off x="838198" y="1698718"/>
            <a:ext cx="9763432" cy="4311758"/>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16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 formula is a special code entered into a cell. </a:t>
            </a:r>
            <a:endParaRPr/>
          </a:p>
          <a:p>
            <a:pPr indent="-342900" lvl="0" marL="355600" marR="5080" rtl="0" algn="just">
              <a:lnSpc>
                <a:spcPct val="101600"/>
              </a:lnSpc>
              <a:spcBef>
                <a:spcPts val="180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It performs calculations of some type and returns a result, which is displayed in the cell. </a:t>
            </a:r>
            <a:endParaRPr/>
          </a:p>
          <a:p>
            <a:pPr indent="-342900" lvl="0" marL="355600" marR="5080" rtl="0" algn="just">
              <a:lnSpc>
                <a:spcPct val="101600"/>
              </a:lnSpc>
              <a:spcBef>
                <a:spcPts val="180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Formulas use a variety of operators and worksheet functions to work with values and text. The values and text used in formulas can be located in other cells, which makes changing data easy and gives worksheets their dynamic nature.</a:t>
            </a:r>
            <a:endParaRPr/>
          </a:p>
          <a:p>
            <a:pPr indent="0" lvl="0" marL="0" marR="0" rtl="0" algn="l">
              <a:lnSpc>
                <a:spcPct val="100000"/>
              </a:lnSpc>
              <a:spcBef>
                <a:spcPts val="5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flipH="1">
            <a:off x="838198" y="681038"/>
            <a:ext cx="791718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37" name="Google Shape;137;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9" name="Google Shape;139;p4"/>
          <p:cNvSpPr txBox="1"/>
          <p:nvPr/>
        </p:nvSpPr>
        <p:spPr>
          <a:xfrm>
            <a:off x="838197" y="1698718"/>
            <a:ext cx="10267337" cy="4057521"/>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A </a:t>
            </a:r>
            <a:r>
              <a:rPr i="1" lang="en-IN" sz="2300">
                <a:solidFill>
                  <a:schemeClr val="dk1"/>
                </a:solidFill>
                <a:latin typeface="Quattrocento Sans"/>
                <a:ea typeface="Quattrocento Sans"/>
                <a:cs typeface="Quattrocento Sans"/>
                <a:sym typeface="Quattrocento Sans"/>
              </a:rPr>
              <a:t>formula can consist of any of these elements:</a:t>
            </a:r>
            <a:endParaRPr/>
          </a:p>
          <a:p>
            <a:pPr indent="-156210" lvl="0" marL="314325" marR="0" rtl="0" algn="l">
              <a:lnSpc>
                <a:spcPct val="100000"/>
              </a:lnSpc>
              <a:spcBef>
                <a:spcPts val="2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Mathematical operators, such as + (for addition) and * (for multiplication)</a:t>
            </a:r>
            <a:endParaRPr/>
          </a:p>
          <a:p>
            <a:pPr indent="-156210" lvl="0" marL="314325" marR="0" rtl="0" algn="l">
              <a:lnSpc>
                <a:spcPct val="100000"/>
              </a:lnSpc>
              <a:spcBef>
                <a:spcPts val="5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5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Cell references (including named cells and ranges)</a:t>
            </a:r>
            <a:endParaRPr/>
          </a:p>
          <a:p>
            <a:pPr indent="-156210" lvl="0" marL="314325" marR="0" rtl="0" algn="l">
              <a:lnSpc>
                <a:spcPct val="100000"/>
              </a:lnSpc>
              <a:spcBef>
                <a:spcPts val="2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Values or text</a:t>
            </a:r>
            <a:endParaRPr i="1" sz="2300">
              <a:solidFill>
                <a:schemeClr val="dk1"/>
              </a:solidFill>
              <a:latin typeface="Quattrocento Sans"/>
              <a:ea typeface="Quattrocento Sans"/>
              <a:cs typeface="Quattrocento Sans"/>
              <a:sym typeface="Quattrocento Sans"/>
            </a:endParaRPr>
          </a:p>
          <a:p>
            <a:pPr indent="-156210" lvl="0" marL="314325" marR="0" rtl="0" algn="l">
              <a:lnSpc>
                <a:spcPct val="100000"/>
              </a:lnSpc>
              <a:spcBef>
                <a:spcPts val="2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Worksheet functions (such as SUM or AVERAGE)</a:t>
            </a:r>
            <a:endParaRPr i="1" sz="23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5" name="Google Shape;145;p5"/>
          <p:cNvSpPr txBox="1"/>
          <p:nvPr>
            <p:ph type="title"/>
          </p:nvPr>
        </p:nvSpPr>
        <p:spPr>
          <a:xfrm flipH="1">
            <a:off x="838198" y="681038"/>
            <a:ext cx="791718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46" name="Google Shape;146;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8" name="Google Shape;148;p5"/>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49" name="Google Shape;149;p5"/>
          <p:cNvSpPr txBox="1"/>
          <p:nvPr/>
        </p:nvSpPr>
        <p:spPr>
          <a:xfrm>
            <a:off x="870468" y="1732311"/>
            <a:ext cx="10283190" cy="1117870"/>
          </a:xfrm>
          <a:prstGeom prst="rect">
            <a:avLst/>
          </a:prstGeom>
          <a:noFill/>
          <a:ln>
            <a:noFill/>
          </a:ln>
        </p:spPr>
        <p:txBody>
          <a:bodyPr anchorCtr="0" anchor="t" bIns="0" lIns="0" spcFirstLastPara="1" rIns="0" wrap="square" tIns="12050">
            <a:spAutoFit/>
          </a:bodyPr>
          <a:lstStyle/>
          <a:p>
            <a:pPr indent="0" lvl="0" marL="12700" marR="5080" rtl="0" algn="l">
              <a:lnSpc>
                <a:spcPct val="102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After you enter a formula, the cell displays the calculated result of the formula. The formula itself appears in the Formula bar when you select the cell</a:t>
            </a:r>
            <a:endParaRPr/>
          </a:p>
        </p:txBody>
      </p:sp>
      <p:sp>
        <p:nvSpPr>
          <p:cNvPr id="150" name="Google Shape;150;p5"/>
          <p:cNvSpPr/>
          <p:nvPr/>
        </p:nvSpPr>
        <p:spPr>
          <a:xfrm>
            <a:off x="1285875" y="3286594"/>
            <a:ext cx="8061959" cy="280416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5"/>
          <p:cNvSpPr/>
          <p:nvPr/>
        </p:nvSpPr>
        <p:spPr>
          <a:xfrm>
            <a:off x="10597954" y="3703253"/>
            <a:ext cx="1001268" cy="70104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5"/>
          <p:cNvSpPr txBox="1"/>
          <p:nvPr/>
        </p:nvSpPr>
        <p:spPr>
          <a:xfrm>
            <a:off x="10051916" y="4566754"/>
            <a:ext cx="2489978" cy="735965"/>
          </a:xfrm>
          <a:prstGeom prst="rect">
            <a:avLst/>
          </a:prstGeom>
          <a:noFill/>
          <a:ln>
            <a:noFill/>
          </a:ln>
        </p:spPr>
        <p:txBody>
          <a:bodyPr anchorCtr="0" anchor="t" bIns="0" lIns="0" spcFirstLastPara="1" rIns="0" wrap="square" tIns="11425">
            <a:spAutoFit/>
          </a:bodyPr>
          <a:lstStyle/>
          <a:p>
            <a:pPr indent="-405765" lvl="0" marL="417830" marR="5080" rtl="0" algn="l">
              <a:lnSpc>
                <a:spcPct val="127111"/>
              </a:lnSpc>
              <a:spcBef>
                <a:spcPts val="0"/>
              </a:spcBef>
              <a:spcAft>
                <a:spcPts val="0"/>
              </a:spcAft>
              <a:buNone/>
            </a:pPr>
            <a:r>
              <a:rPr lang="en-IN" sz="2250">
                <a:solidFill>
                  <a:schemeClr val="dk1"/>
                </a:solidFill>
                <a:latin typeface="Quattrocento Sans"/>
                <a:ea typeface="Quattrocento Sans"/>
                <a:cs typeface="Quattrocento Sans"/>
                <a:sym typeface="Quattrocento Sans"/>
              </a:rPr>
              <a:t>Understanding Formulas</a:t>
            </a:r>
            <a:endParaRPr sz="225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8" name="Google Shape;158;p6"/>
          <p:cNvSpPr txBox="1"/>
          <p:nvPr>
            <p:ph type="title"/>
          </p:nvPr>
        </p:nvSpPr>
        <p:spPr>
          <a:xfrm flipH="1">
            <a:off x="838198" y="681038"/>
            <a:ext cx="823058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59" name="Google Shape;159;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61" name="Google Shape;161;p6"/>
          <p:cNvSpPr txBox="1"/>
          <p:nvPr/>
        </p:nvSpPr>
        <p:spPr>
          <a:xfrm>
            <a:off x="838198" y="1550055"/>
            <a:ext cx="10774682" cy="4912114"/>
          </a:xfrm>
          <a:prstGeom prst="rect">
            <a:avLst/>
          </a:prstGeom>
          <a:noFill/>
          <a:ln>
            <a:noFill/>
          </a:ln>
        </p:spPr>
        <p:txBody>
          <a:bodyPr anchorCtr="0" anchor="t" bIns="45700" lIns="91425" spcFirstLastPara="1" rIns="91425" wrap="square" tIns="45700">
            <a:spAutoFit/>
          </a:bodyPr>
          <a:lstStyle/>
          <a:p>
            <a:pPr indent="0" lvl="0" marL="36830" marR="0" rtl="0" algn="l">
              <a:lnSpc>
                <a:spcPct val="100000"/>
              </a:lnSpc>
              <a:spcBef>
                <a:spcPts val="0"/>
              </a:spcBef>
              <a:spcAft>
                <a:spcPts val="0"/>
              </a:spcAft>
              <a:buNone/>
            </a:pPr>
            <a:r>
              <a:rPr i="1" lang="en-IN" sz="2000">
                <a:solidFill>
                  <a:schemeClr val="dk1"/>
                </a:solidFill>
                <a:latin typeface="Quattrocento Sans"/>
                <a:ea typeface="Quattrocento Sans"/>
                <a:cs typeface="Quattrocento Sans"/>
                <a:sym typeface="Quattrocento Sans"/>
              </a:rPr>
              <a:t>Formula Examples:</a:t>
            </a:r>
            <a:endParaRPr/>
          </a:p>
          <a:p>
            <a:pPr indent="0" lvl="0" marL="12700" marR="0" rtl="0" algn="l">
              <a:lnSpc>
                <a:spcPct val="100000"/>
              </a:lnSpc>
              <a:spcBef>
                <a:spcPts val="1375"/>
              </a:spcBef>
              <a:spcAft>
                <a:spcPts val="0"/>
              </a:spcAft>
              <a:buNone/>
            </a:pPr>
            <a:r>
              <a:rPr b="1" lang="en-IN" sz="2000">
                <a:solidFill>
                  <a:srgbClr val="FFFFFF"/>
                </a:solidFill>
                <a:latin typeface="Quattrocento Sans"/>
                <a:ea typeface="Quattrocento Sans"/>
                <a:cs typeface="Quattrocento Sans"/>
                <a:sym typeface="Quattrocento Sans"/>
              </a:rPr>
              <a:t>Val1 Op	Val2 Op	Val3 Op	Val4 Result	Formula</a:t>
            </a:r>
            <a:endParaRPr sz="2000">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t/>
            </a:r>
            <a:endParaRPr b="1" sz="2000" u="sng">
              <a:solidFill>
                <a:schemeClr val="dk1"/>
              </a:solidFill>
              <a:latin typeface="Quattrocento Sans"/>
              <a:ea typeface="Quattrocento Sans"/>
              <a:cs typeface="Quattrocento Sans"/>
              <a:sym typeface="Quattrocento Sans"/>
            </a:endParaRPr>
          </a:p>
          <a:p>
            <a:pPr indent="0" lvl="0" marL="36830" marR="5080" rtl="0" algn="l">
              <a:lnSpc>
                <a:spcPct val="102099"/>
              </a:lnSpc>
              <a:spcBef>
                <a:spcPts val="965"/>
              </a:spcBef>
              <a:spcAft>
                <a:spcPts val="0"/>
              </a:spcAft>
              <a:buNone/>
            </a:pPr>
            <a:r>
              <a:rPr b="1" i="1" lang="en-IN" sz="2000" u="sng">
                <a:solidFill>
                  <a:schemeClr val="dk1"/>
                </a:solidFill>
                <a:latin typeface="Quattrocento Sans"/>
                <a:ea typeface="Quattrocento Sans"/>
                <a:cs typeface="Quattrocento Sans"/>
                <a:sym typeface="Quattrocento Sans"/>
              </a:rPr>
              <a:t>Note:</a:t>
            </a:r>
            <a:r>
              <a:rPr b="1" i="1" lang="en-IN" sz="2000">
                <a:solidFill>
                  <a:schemeClr val="dk1"/>
                </a:solidFill>
                <a:latin typeface="Quattrocento Sans"/>
                <a:ea typeface="Quattrocento Sans"/>
                <a:cs typeface="Quattrocento Sans"/>
                <a:sym typeface="Quattrocento Sans"/>
              </a:rPr>
              <a:t> </a:t>
            </a:r>
            <a:r>
              <a:rPr i="1" lang="en-IN" sz="2000">
                <a:solidFill>
                  <a:schemeClr val="dk1"/>
                </a:solidFill>
                <a:latin typeface="Quattrocento Sans"/>
                <a:ea typeface="Quattrocento Sans"/>
                <a:cs typeface="Quattrocento Sans"/>
                <a:sym typeface="Quattrocento Sans"/>
              </a:rPr>
              <a:t>Every formula begins with an equal sign (=). The initial equal sign allows Excel to distinguish a formula from plain text.</a:t>
            </a:r>
            <a:endParaRPr i="1" sz="2000">
              <a:solidFill>
                <a:schemeClr val="dk1"/>
              </a:solidFill>
              <a:latin typeface="Quattrocento Sans"/>
              <a:ea typeface="Quattrocento Sans"/>
              <a:cs typeface="Quattrocento Sans"/>
              <a:sym typeface="Quattrocento Sans"/>
            </a:endParaRPr>
          </a:p>
          <a:p>
            <a:pPr indent="-215900" lvl="0" marL="342900" marR="0" rtl="0" algn="l">
              <a:spcBef>
                <a:spcPts val="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215900" lvl="0" marL="342900" marR="0" rtl="0" algn="l">
              <a:spcBef>
                <a:spcPts val="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pic>
        <p:nvPicPr>
          <p:cNvPr id="162" name="Google Shape;162;p6"/>
          <p:cNvPicPr preferRelativeResize="0"/>
          <p:nvPr/>
        </p:nvPicPr>
        <p:blipFill rotWithShape="1">
          <a:blip r:embed="rId3">
            <a:alphaModFix/>
          </a:blip>
          <a:srcRect b="0" l="0" r="0" t="0"/>
          <a:stretch/>
        </p:blipFill>
        <p:spPr>
          <a:xfrm>
            <a:off x="1096979" y="2240525"/>
            <a:ext cx="9998042" cy="2376949"/>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8" name="Google Shape;168;p7"/>
          <p:cNvSpPr txBox="1"/>
          <p:nvPr>
            <p:ph type="title"/>
          </p:nvPr>
        </p:nvSpPr>
        <p:spPr>
          <a:xfrm flipH="1">
            <a:off x="838198" y="681038"/>
            <a:ext cx="791718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69" name="Google Shape;169;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1" name="Google Shape;171;p7"/>
          <p:cNvSpPr txBox="1"/>
          <p:nvPr/>
        </p:nvSpPr>
        <p:spPr>
          <a:xfrm>
            <a:off x="838198" y="1698718"/>
            <a:ext cx="9763432" cy="1557286"/>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Using operators in formulas</a:t>
            </a:r>
            <a:endParaRPr i="1" sz="2400">
              <a:solidFill>
                <a:schemeClr val="dk1"/>
              </a:solidFill>
              <a:latin typeface="Quattrocento Sans"/>
              <a:ea typeface="Quattrocento Sans"/>
              <a:cs typeface="Quattrocento Sans"/>
              <a:sym typeface="Quattrocento Sans"/>
            </a:endParaRPr>
          </a:p>
          <a:p>
            <a:pPr indent="0" lvl="0" marL="12700" marR="5080" rtl="0" algn="l">
              <a:lnSpc>
                <a:spcPct val="101099"/>
              </a:lnSpc>
              <a:spcBef>
                <a:spcPts val="25"/>
              </a:spcBef>
              <a:spcAft>
                <a:spcPts val="0"/>
              </a:spcAft>
              <a:buNone/>
            </a:pPr>
            <a:r>
              <a:rPr i="1" lang="en-IN" sz="2400">
                <a:solidFill>
                  <a:schemeClr val="dk1"/>
                </a:solidFill>
                <a:latin typeface="Quattrocento Sans"/>
                <a:ea typeface="Quattrocento Sans"/>
                <a:cs typeface="Quattrocento Sans"/>
                <a:sym typeface="Quattrocento Sans"/>
              </a:rPr>
              <a:t>Excel	formulas support a variety of operators. Operators are symbols that indicate	what mathematical operation you want the formula to perform</a:t>
            </a:r>
            <a:endParaRPr i="1" sz="2400">
              <a:solidFill>
                <a:schemeClr val="dk1"/>
              </a:solidFill>
              <a:latin typeface="Quattrocento Sans"/>
              <a:ea typeface="Quattrocento Sans"/>
              <a:cs typeface="Quattrocento Sans"/>
              <a:sym typeface="Quattrocento Sans"/>
            </a:endParaRPr>
          </a:p>
        </p:txBody>
      </p:sp>
      <p:graphicFrame>
        <p:nvGraphicFramePr>
          <p:cNvPr id="172" name="Google Shape;172;p7"/>
          <p:cNvGraphicFramePr/>
          <p:nvPr/>
        </p:nvGraphicFramePr>
        <p:xfrm>
          <a:off x="1054103" y="3603630"/>
          <a:ext cx="3000000" cy="3000000"/>
        </p:xfrm>
        <a:graphic>
          <a:graphicData uri="http://schemas.openxmlformats.org/drawingml/2006/table">
            <a:tbl>
              <a:tblPr bandRow="1" firstRow="1">
                <a:noFill/>
                <a:tableStyleId>{FEC4B3F8-F817-49C0-B64F-72F6A68C6EE6}</a:tableStyleId>
              </a:tblPr>
              <a:tblGrid>
                <a:gridCol w="938525"/>
                <a:gridCol w="3662050"/>
              </a:tblGrid>
              <a:tr h="208100">
                <a:tc>
                  <a:txBody>
                    <a:bodyPr/>
                    <a:lstStyle/>
                    <a:p>
                      <a:pPr indent="0" lvl="0" marL="0" marR="226059" rtl="0" algn="r">
                        <a:lnSpc>
                          <a:spcPct val="118260"/>
                        </a:lnSpc>
                        <a:spcBef>
                          <a:spcPts val="0"/>
                        </a:spcBef>
                        <a:spcAft>
                          <a:spcPts val="0"/>
                        </a:spcAft>
                        <a:buNone/>
                      </a:pPr>
                      <a:r>
                        <a:rPr b="1" lang="en-IN" sz="1150" u="none" cap="none" strike="noStrike">
                          <a:solidFill>
                            <a:srgbClr val="FFFFFF"/>
                          </a:solidFill>
                          <a:latin typeface="Calibri"/>
                          <a:ea typeface="Calibri"/>
                          <a:cs typeface="Calibri"/>
                          <a:sym typeface="Calibri"/>
                        </a:rPr>
                        <a:t>Operator</a:t>
                      </a:r>
                      <a:endParaRPr sz="1150" u="none" cap="none" strike="noStrike">
                        <a:latin typeface="Calibri"/>
                        <a:ea typeface="Calibri"/>
                        <a:cs typeface="Calibri"/>
                        <a:sym typeface="Calibri"/>
                      </a:endParaRPr>
                    </a:p>
                  </a:txBody>
                  <a:tcPr marT="8900" marB="0" marR="0" marL="0">
                    <a:lnT cap="flat" cmpd="sng" w="9525">
                      <a:solidFill>
                        <a:srgbClr val="FFFFFF"/>
                      </a:solidFill>
                      <a:prstDash val="solid"/>
                      <a:round/>
                      <a:headEnd len="sm" w="sm" type="none"/>
                      <a:tailEnd len="sm" w="sm" type="none"/>
                    </a:lnT>
                    <a:solidFill>
                      <a:srgbClr val="001F5F"/>
                    </a:solidFill>
                  </a:tcPr>
                </a:tc>
                <a:tc>
                  <a:txBody>
                    <a:bodyPr/>
                    <a:lstStyle/>
                    <a:p>
                      <a:pPr indent="0" lvl="0" marL="233679" marR="0" rtl="0" algn="l">
                        <a:lnSpc>
                          <a:spcPct val="118260"/>
                        </a:lnSpc>
                        <a:spcBef>
                          <a:spcPts val="0"/>
                        </a:spcBef>
                        <a:spcAft>
                          <a:spcPts val="0"/>
                        </a:spcAft>
                        <a:buNone/>
                      </a:pPr>
                      <a:r>
                        <a:rPr b="1" lang="en-IN" sz="1150" u="none" cap="none" strike="noStrike">
                          <a:solidFill>
                            <a:srgbClr val="FFFFFF"/>
                          </a:solidFill>
                          <a:latin typeface="Calibri"/>
                          <a:ea typeface="Calibri"/>
                          <a:cs typeface="Calibri"/>
                          <a:sym typeface="Calibri"/>
                        </a:rPr>
                        <a:t>Name</a:t>
                      </a:r>
                      <a:endParaRPr sz="1150" u="none" cap="none" strike="noStrike">
                        <a:latin typeface="Calibri"/>
                        <a:ea typeface="Calibri"/>
                        <a:cs typeface="Calibri"/>
                        <a:sym typeface="Calibri"/>
                      </a:endParaRPr>
                    </a:p>
                  </a:txBody>
                  <a:tcPr marT="8900" marB="0" marR="0" marL="0">
                    <a:lnT cap="flat" cmpd="sng" w="9525">
                      <a:solidFill>
                        <a:srgbClr val="FFFFFF"/>
                      </a:solidFill>
                      <a:prstDash val="solid"/>
                      <a:round/>
                      <a:headEnd len="sm" w="sm" type="none"/>
                      <a:tailEnd len="sm" w="sm" type="none"/>
                    </a:lnT>
                    <a:solidFill>
                      <a:srgbClr val="001F5F"/>
                    </a:solidFill>
                  </a:tcPr>
                </a:tc>
              </a:tr>
              <a:tr h="214600">
                <a:tc>
                  <a:txBody>
                    <a:bodyPr/>
                    <a:lstStyle/>
                    <a:p>
                      <a:pPr indent="0" lvl="0" marL="0" marR="264795" rtl="0" algn="r">
                        <a:lnSpc>
                          <a:spcPct val="100000"/>
                        </a:lnSpc>
                        <a:spcBef>
                          <a:spcPts val="0"/>
                        </a:spcBef>
                        <a:spcAft>
                          <a:spcPts val="0"/>
                        </a:spcAft>
                        <a:buNone/>
                      </a:pPr>
                      <a:r>
                        <a:rPr lang="en-IN" sz="1150" u="none" cap="none" strike="noStrike">
                          <a:latin typeface="Calibri"/>
                          <a:ea typeface="Calibri"/>
                          <a:cs typeface="Calibri"/>
                          <a:sym typeface="Calibri"/>
                        </a:rPr>
                        <a:t>+</a:t>
                      </a:r>
                      <a:endParaRPr/>
                    </a:p>
                  </a:txBody>
                  <a:tcPr marT="12075" marB="0" marR="0" marL="0">
                    <a:solidFill>
                      <a:srgbClr val="B3C5E6"/>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Addition</a:t>
                      </a:r>
                      <a:endParaRPr sz="1150" u="none" cap="none" strike="noStrike">
                        <a:latin typeface="Calibri"/>
                        <a:ea typeface="Calibri"/>
                        <a:cs typeface="Calibri"/>
                        <a:sym typeface="Calibri"/>
                      </a:endParaRPr>
                    </a:p>
                  </a:txBody>
                  <a:tcPr marT="12075" marB="0" marR="0" marL="0">
                    <a:solidFill>
                      <a:srgbClr val="B3C5E6"/>
                    </a:solidFill>
                  </a:tcPr>
                </a:tc>
              </a:tr>
              <a:tr h="211350">
                <a:tc gridSpan="2">
                  <a:txBody>
                    <a:bodyPr/>
                    <a:lstStyle/>
                    <a:p>
                      <a:pPr indent="0" lvl="0" marL="502919" marR="0" rtl="0" algn="l">
                        <a:lnSpc>
                          <a:spcPct val="100000"/>
                        </a:lnSpc>
                        <a:spcBef>
                          <a:spcPts val="0"/>
                        </a:spcBef>
                        <a:spcAft>
                          <a:spcPts val="0"/>
                        </a:spcAft>
                        <a:buNone/>
                      </a:pPr>
                      <a:r>
                        <a:rPr lang="en-IN" sz="1150" u="none" cap="none" strike="noStrike">
                          <a:latin typeface="Calibri"/>
                          <a:ea typeface="Calibri"/>
                          <a:cs typeface="Calibri"/>
                          <a:sym typeface="Calibri"/>
                        </a:rPr>
                        <a:t>-	Subtraction</a:t>
                      </a:r>
                      <a:endParaRPr sz="1150" u="none" cap="none" strike="noStrike">
                        <a:latin typeface="Calibri"/>
                        <a:ea typeface="Calibri"/>
                        <a:cs typeface="Calibri"/>
                        <a:sym typeface="Calibri"/>
                      </a:endParaRPr>
                    </a:p>
                  </a:txBody>
                  <a:tcPr marT="8900" marB="0" marR="0" marL="0">
                    <a:solidFill>
                      <a:srgbClr val="8DA8DA"/>
                    </a:solidFill>
                  </a:tcPr>
                </a:tc>
                <a:tc hMerge="1"/>
              </a:tr>
              <a:tr h="211350">
                <a:tc gridSpan="2">
                  <a:txBody>
                    <a:bodyPr/>
                    <a:lstStyle/>
                    <a:p>
                      <a:pPr indent="0" lvl="0" marL="487680" marR="0" rtl="0" algn="l">
                        <a:lnSpc>
                          <a:spcPct val="100000"/>
                        </a:lnSpc>
                        <a:spcBef>
                          <a:spcPts val="0"/>
                        </a:spcBef>
                        <a:spcAft>
                          <a:spcPts val="0"/>
                        </a:spcAft>
                        <a:buNone/>
                      </a:pPr>
                      <a:r>
                        <a:rPr lang="en-IN" sz="1150" u="none" cap="none" strike="noStrike">
                          <a:latin typeface="Calibri"/>
                          <a:ea typeface="Calibri"/>
                          <a:cs typeface="Calibri"/>
                          <a:sym typeface="Calibri"/>
                        </a:rPr>
                        <a:t>*	Multiplication</a:t>
                      </a:r>
                      <a:endParaRPr sz="1150" u="none" cap="none" strike="noStrike">
                        <a:latin typeface="Calibri"/>
                        <a:ea typeface="Calibri"/>
                        <a:cs typeface="Calibri"/>
                        <a:sym typeface="Calibri"/>
                      </a:endParaRPr>
                    </a:p>
                  </a:txBody>
                  <a:tcPr marT="8900" marB="0" marR="0" marL="0">
                    <a:solidFill>
                      <a:srgbClr val="B3C5E6"/>
                    </a:solidFill>
                  </a:tcPr>
                </a:tc>
                <a:tc hMerge="1"/>
              </a:tr>
              <a:tr h="211350">
                <a:tc gridSpan="2">
                  <a:txBody>
                    <a:bodyPr/>
                    <a:lstStyle/>
                    <a:p>
                      <a:pPr indent="0" lvl="0" marL="493394" marR="0" rtl="0" algn="l">
                        <a:lnSpc>
                          <a:spcPct val="118260"/>
                        </a:lnSpc>
                        <a:spcBef>
                          <a:spcPts val="0"/>
                        </a:spcBef>
                        <a:spcAft>
                          <a:spcPts val="0"/>
                        </a:spcAft>
                        <a:buNone/>
                      </a:pPr>
                      <a:r>
                        <a:rPr lang="en-IN" sz="1150" u="none" cap="none" strike="noStrike">
                          <a:latin typeface="Calibri"/>
                          <a:ea typeface="Calibri"/>
                          <a:cs typeface="Calibri"/>
                          <a:sym typeface="Calibri"/>
                        </a:rPr>
                        <a:t>/	Division</a:t>
                      </a:r>
                      <a:endParaRPr sz="1150" u="none" cap="none" strike="noStrike">
                        <a:latin typeface="Calibri"/>
                        <a:ea typeface="Calibri"/>
                        <a:cs typeface="Calibri"/>
                        <a:sym typeface="Calibri"/>
                      </a:endParaRPr>
                    </a:p>
                  </a:txBody>
                  <a:tcPr marT="12075" marB="0" marR="0" marL="0">
                    <a:solidFill>
                      <a:srgbClr val="8DA8DA"/>
                    </a:solidFill>
                  </a:tcPr>
                </a:tc>
                <a:tc hMerge="1"/>
              </a:tr>
              <a:tr h="214600">
                <a:tc>
                  <a:txBody>
                    <a:bodyPr/>
                    <a:lstStyle/>
                    <a:p>
                      <a:pPr indent="0" lvl="0" marL="0" marR="264795" rtl="0" algn="r">
                        <a:lnSpc>
                          <a:spcPct val="100000"/>
                        </a:lnSpc>
                        <a:spcBef>
                          <a:spcPts val="0"/>
                        </a:spcBef>
                        <a:spcAft>
                          <a:spcPts val="0"/>
                        </a:spcAft>
                        <a:buNone/>
                      </a:pPr>
                      <a:r>
                        <a:rPr lang="en-IN" sz="1150" u="none" cap="none" strike="noStrike">
                          <a:latin typeface="Calibri"/>
                          <a:ea typeface="Calibri"/>
                          <a:cs typeface="Calibri"/>
                          <a:sym typeface="Calibri"/>
                        </a:rPr>
                        <a:t>^</a:t>
                      </a:r>
                      <a:endParaRPr sz="1150" u="none" cap="none" strike="noStrike">
                        <a:latin typeface="Calibri"/>
                        <a:ea typeface="Calibri"/>
                        <a:cs typeface="Calibri"/>
                        <a:sym typeface="Calibri"/>
                      </a:endParaRPr>
                    </a:p>
                  </a:txBody>
                  <a:tcPr marT="12075" marB="0" marR="0" marL="0">
                    <a:solidFill>
                      <a:srgbClr val="B3C5E6"/>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Exponentiation</a:t>
                      </a:r>
                      <a:endParaRPr sz="1150" u="none" cap="none" strike="noStrike">
                        <a:latin typeface="Calibri"/>
                        <a:ea typeface="Calibri"/>
                        <a:cs typeface="Calibri"/>
                        <a:sym typeface="Calibri"/>
                      </a:endParaRPr>
                    </a:p>
                  </a:txBody>
                  <a:tcPr marT="12075" marB="0" marR="0" marL="0">
                    <a:solidFill>
                      <a:srgbClr val="B3C5E6"/>
                    </a:solidFill>
                  </a:tcPr>
                </a:tc>
              </a:tr>
              <a:tr h="211350">
                <a:tc>
                  <a:txBody>
                    <a:bodyPr/>
                    <a:lstStyle/>
                    <a:p>
                      <a:pPr indent="0" lvl="0" marL="0" marR="249554" rtl="0" algn="r">
                        <a:lnSpc>
                          <a:spcPct val="100000"/>
                        </a:lnSpc>
                        <a:spcBef>
                          <a:spcPts val="0"/>
                        </a:spcBef>
                        <a:spcAft>
                          <a:spcPts val="0"/>
                        </a:spcAft>
                        <a:buNone/>
                      </a:pPr>
                      <a:r>
                        <a:rPr lang="en-IN" sz="1150" u="none" cap="none" strike="noStrike">
                          <a:latin typeface="Calibri"/>
                          <a:ea typeface="Calibri"/>
                          <a:cs typeface="Calibri"/>
                          <a:sym typeface="Calibri"/>
                        </a:rPr>
                        <a:t>&amp;</a:t>
                      </a:r>
                      <a:endParaRPr sz="1150" u="none" cap="none" strike="noStrike">
                        <a:latin typeface="Calibri"/>
                        <a:ea typeface="Calibri"/>
                        <a:cs typeface="Calibri"/>
                        <a:sym typeface="Calibri"/>
                      </a:endParaRPr>
                    </a:p>
                  </a:txBody>
                  <a:tcPr marT="8900" marB="0" marR="0" marL="0">
                    <a:solidFill>
                      <a:srgbClr val="8DA8DA"/>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Concatenation</a:t>
                      </a:r>
                      <a:endParaRPr sz="1150" u="none" cap="none" strike="noStrike">
                        <a:latin typeface="Calibri"/>
                        <a:ea typeface="Calibri"/>
                        <a:cs typeface="Calibri"/>
                        <a:sym typeface="Calibri"/>
                      </a:endParaRPr>
                    </a:p>
                  </a:txBody>
                  <a:tcPr marT="8900" marB="0" marR="0" marL="0">
                    <a:solidFill>
                      <a:srgbClr val="8DA8DA"/>
                    </a:solidFill>
                  </a:tcPr>
                </a:tc>
              </a:tr>
              <a:tr h="211350">
                <a:tc>
                  <a:txBody>
                    <a:bodyPr/>
                    <a:lstStyle/>
                    <a:p>
                      <a:pPr indent="0" lvl="0" marL="0" marR="264795" rtl="0" algn="r">
                        <a:lnSpc>
                          <a:spcPct val="118260"/>
                        </a:lnSpc>
                        <a:spcBef>
                          <a:spcPts val="0"/>
                        </a:spcBef>
                        <a:spcAft>
                          <a:spcPts val="0"/>
                        </a:spcAft>
                        <a:buNone/>
                      </a:pPr>
                      <a:r>
                        <a:rPr lang="en-IN" sz="1150" u="none" cap="none" strike="noStrike">
                          <a:latin typeface="Calibri"/>
                          <a:ea typeface="Calibri"/>
                          <a:cs typeface="Calibri"/>
                          <a:sym typeface="Calibri"/>
                        </a:rPr>
                        <a:t>=</a:t>
                      </a:r>
                      <a:endParaRPr sz="1150" u="none" cap="none" strike="noStrike">
                        <a:latin typeface="Calibri"/>
                        <a:ea typeface="Calibri"/>
                        <a:cs typeface="Calibri"/>
                        <a:sym typeface="Calibri"/>
                      </a:endParaRPr>
                    </a:p>
                  </a:txBody>
                  <a:tcPr marT="12075" marB="0" marR="0" marL="0">
                    <a:solidFill>
                      <a:srgbClr val="B3C5E6"/>
                    </a:solidFill>
                  </a:tcPr>
                </a:tc>
                <a:tc>
                  <a:txBody>
                    <a:bodyPr/>
                    <a:lstStyle/>
                    <a:p>
                      <a:pPr indent="0" lvl="0" marL="233679" marR="0" rtl="0" algn="l">
                        <a:lnSpc>
                          <a:spcPct val="118260"/>
                        </a:lnSpc>
                        <a:spcBef>
                          <a:spcPts val="0"/>
                        </a:spcBef>
                        <a:spcAft>
                          <a:spcPts val="0"/>
                        </a:spcAft>
                        <a:buNone/>
                      </a:pPr>
                      <a:r>
                        <a:rPr lang="en-IN" sz="1150" u="none" cap="none" strike="noStrike">
                          <a:latin typeface="Calibri"/>
                          <a:ea typeface="Calibri"/>
                          <a:cs typeface="Calibri"/>
                          <a:sym typeface="Calibri"/>
                        </a:rPr>
                        <a:t>Logical comparison (equal to)</a:t>
                      </a:r>
                      <a:endParaRPr sz="1150" u="none" cap="none" strike="noStrike">
                        <a:latin typeface="Calibri"/>
                        <a:ea typeface="Calibri"/>
                        <a:cs typeface="Calibri"/>
                        <a:sym typeface="Calibri"/>
                      </a:endParaRPr>
                    </a:p>
                  </a:txBody>
                  <a:tcPr marT="12075" marB="0" marR="0" marL="0">
                    <a:solidFill>
                      <a:srgbClr val="B3C5E6"/>
                    </a:solidFill>
                  </a:tcPr>
                </a:tc>
              </a:tr>
              <a:tr h="214600">
                <a:tc gridSpan="2">
                  <a:txBody>
                    <a:bodyPr/>
                    <a:lstStyle/>
                    <a:p>
                      <a:pPr indent="0" lvl="0" marL="487680" marR="0" rtl="0" algn="l">
                        <a:lnSpc>
                          <a:spcPct val="100000"/>
                        </a:lnSpc>
                        <a:spcBef>
                          <a:spcPts val="0"/>
                        </a:spcBef>
                        <a:spcAft>
                          <a:spcPts val="0"/>
                        </a:spcAft>
                        <a:buNone/>
                      </a:pPr>
                      <a:r>
                        <a:rPr lang="en-IN" sz="1150" u="none" cap="none" strike="noStrike">
                          <a:latin typeface="Calibri"/>
                          <a:ea typeface="Calibri"/>
                          <a:cs typeface="Calibri"/>
                          <a:sym typeface="Calibri"/>
                        </a:rPr>
                        <a:t>&gt;	Logical comparison (greater than)</a:t>
                      </a:r>
                      <a:endParaRPr sz="1150" u="none" cap="none" strike="noStrike">
                        <a:latin typeface="Calibri"/>
                        <a:ea typeface="Calibri"/>
                        <a:cs typeface="Calibri"/>
                        <a:sym typeface="Calibri"/>
                      </a:endParaRPr>
                    </a:p>
                  </a:txBody>
                  <a:tcPr marT="12075" marB="0" marR="0" marL="0">
                    <a:solidFill>
                      <a:srgbClr val="8DA8DA"/>
                    </a:solidFill>
                  </a:tcPr>
                </a:tc>
                <a:tc hMerge="1"/>
              </a:tr>
              <a:tr h="211350">
                <a:tc>
                  <a:txBody>
                    <a:bodyPr/>
                    <a:lstStyle/>
                    <a:p>
                      <a:pPr indent="0" lvl="0" marL="0" marR="264795" rtl="0" algn="r">
                        <a:lnSpc>
                          <a:spcPct val="100000"/>
                        </a:lnSpc>
                        <a:spcBef>
                          <a:spcPts val="0"/>
                        </a:spcBef>
                        <a:spcAft>
                          <a:spcPts val="0"/>
                        </a:spcAft>
                        <a:buNone/>
                      </a:pPr>
                      <a:r>
                        <a:rPr lang="en-IN" sz="1150" u="none" cap="none" strike="noStrike">
                          <a:latin typeface="Calibri"/>
                          <a:ea typeface="Calibri"/>
                          <a:cs typeface="Calibri"/>
                          <a:sym typeface="Calibri"/>
                        </a:rPr>
                        <a:t>&lt;</a:t>
                      </a:r>
                      <a:endParaRPr sz="1150" u="none" cap="none" strike="noStrike">
                        <a:latin typeface="Calibri"/>
                        <a:ea typeface="Calibri"/>
                        <a:cs typeface="Calibri"/>
                        <a:sym typeface="Calibri"/>
                      </a:endParaRPr>
                    </a:p>
                  </a:txBody>
                  <a:tcPr marT="8900" marB="0" marR="0" marL="0">
                    <a:solidFill>
                      <a:srgbClr val="B3C5E6"/>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Logical comparison (less than)</a:t>
                      </a:r>
                      <a:endParaRPr sz="1150" u="none" cap="none" strike="noStrike">
                        <a:latin typeface="Calibri"/>
                        <a:ea typeface="Calibri"/>
                        <a:cs typeface="Calibri"/>
                        <a:sym typeface="Calibri"/>
                      </a:endParaRPr>
                    </a:p>
                  </a:txBody>
                  <a:tcPr marT="8900" marB="0" marR="0" marL="0">
                    <a:solidFill>
                      <a:srgbClr val="B3C5E6"/>
                    </a:solidFill>
                  </a:tcPr>
                </a:tc>
              </a:tr>
              <a:tr h="211350">
                <a:tc>
                  <a:txBody>
                    <a:bodyPr/>
                    <a:lstStyle/>
                    <a:p>
                      <a:pPr indent="0" lvl="0" marL="447675" marR="0" rtl="0" algn="l">
                        <a:lnSpc>
                          <a:spcPct val="100000"/>
                        </a:lnSpc>
                        <a:spcBef>
                          <a:spcPts val="0"/>
                        </a:spcBef>
                        <a:spcAft>
                          <a:spcPts val="0"/>
                        </a:spcAft>
                        <a:buNone/>
                      </a:pPr>
                      <a:r>
                        <a:rPr lang="en-IN" sz="1150" u="none" cap="none" strike="noStrike">
                          <a:latin typeface="Calibri"/>
                          <a:ea typeface="Calibri"/>
                          <a:cs typeface="Calibri"/>
                          <a:sym typeface="Calibri"/>
                        </a:rPr>
                        <a:t>&gt;=</a:t>
                      </a:r>
                      <a:endParaRPr sz="1150" u="none" cap="none" strike="noStrike">
                        <a:latin typeface="Calibri"/>
                        <a:ea typeface="Calibri"/>
                        <a:cs typeface="Calibri"/>
                        <a:sym typeface="Calibri"/>
                      </a:endParaRPr>
                    </a:p>
                  </a:txBody>
                  <a:tcPr marT="8900" marB="0" marR="0" marL="0">
                    <a:solidFill>
                      <a:srgbClr val="8DA8DA"/>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Logical comparison (greater than or equal to)</a:t>
                      </a:r>
                      <a:endParaRPr sz="1150" u="none" cap="none" strike="noStrike">
                        <a:latin typeface="Calibri"/>
                        <a:ea typeface="Calibri"/>
                        <a:cs typeface="Calibri"/>
                        <a:sym typeface="Calibri"/>
                      </a:endParaRPr>
                    </a:p>
                  </a:txBody>
                  <a:tcPr marT="8900" marB="0" marR="0" marL="0">
                    <a:solidFill>
                      <a:srgbClr val="8DA8DA"/>
                    </a:solidFill>
                  </a:tcPr>
                </a:tc>
              </a:tr>
              <a:tr h="211350">
                <a:tc>
                  <a:txBody>
                    <a:bodyPr/>
                    <a:lstStyle/>
                    <a:p>
                      <a:pPr indent="0" lvl="0" marL="447675" marR="0" rtl="0" algn="l">
                        <a:lnSpc>
                          <a:spcPct val="118260"/>
                        </a:lnSpc>
                        <a:spcBef>
                          <a:spcPts val="0"/>
                        </a:spcBef>
                        <a:spcAft>
                          <a:spcPts val="0"/>
                        </a:spcAft>
                        <a:buNone/>
                      </a:pPr>
                      <a:r>
                        <a:rPr lang="en-IN" sz="1150" u="none" cap="none" strike="noStrike">
                          <a:latin typeface="Calibri"/>
                          <a:ea typeface="Calibri"/>
                          <a:cs typeface="Calibri"/>
                          <a:sym typeface="Calibri"/>
                        </a:rPr>
                        <a:t>&lt;=</a:t>
                      </a:r>
                      <a:endParaRPr sz="1150" u="none" cap="none" strike="noStrike">
                        <a:latin typeface="Calibri"/>
                        <a:ea typeface="Calibri"/>
                        <a:cs typeface="Calibri"/>
                        <a:sym typeface="Calibri"/>
                      </a:endParaRPr>
                    </a:p>
                  </a:txBody>
                  <a:tcPr marT="12075" marB="0" marR="0" marL="0">
                    <a:solidFill>
                      <a:srgbClr val="B3C5E6"/>
                    </a:solidFill>
                  </a:tcPr>
                </a:tc>
                <a:tc>
                  <a:txBody>
                    <a:bodyPr/>
                    <a:lstStyle/>
                    <a:p>
                      <a:pPr indent="0" lvl="0" marL="233679" marR="0" rtl="0" algn="l">
                        <a:lnSpc>
                          <a:spcPct val="118260"/>
                        </a:lnSpc>
                        <a:spcBef>
                          <a:spcPts val="0"/>
                        </a:spcBef>
                        <a:spcAft>
                          <a:spcPts val="0"/>
                        </a:spcAft>
                        <a:buNone/>
                      </a:pPr>
                      <a:r>
                        <a:rPr lang="en-IN" sz="1150" u="none" cap="none" strike="noStrike">
                          <a:latin typeface="Calibri"/>
                          <a:ea typeface="Calibri"/>
                          <a:cs typeface="Calibri"/>
                          <a:sym typeface="Calibri"/>
                        </a:rPr>
                        <a:t>Logical comparison (less than or equal to)</a:t>
                      </a:r>
                      <a:endParaRPr sz="1150" u="none" cap="none" strike="noStrike">
                        <a:latin typeface="Calibri"/>
                        <a:ea typeface="Calibri"/>
                        <a:cs typeface="Calibri"/>
                        <a:sym typeface="Calibri"/>
                      </a:endParaRPr>
                    </a:p>
                  </a:txBody>
                  <a:tcPr marT="12075" marB="0" marR="0" marL="0">
                    <a:solidFill>
                      <a:srgbClr val="B3C5E6"/>
                    </a:solidFill>
                  </a:tcPr>
                </a:tc>
              </a:tr>
              <a:tr h="222725">
                <a:tc>
                  <a:txBody>
                    <a:bodyPr/>
                    <a:lstStyle/>
                    <a:p>
                      <a:pPr indent="0" lvl="0" marL="447675" marR="0" rtl="0" algn="l">
                        <a:lnSpc>
                          <a:spcPct val="100000"/>
                        </a:lnSpc>
                        <a:spcBef>
                          <a:spcPts val="0"/>
                        </a:spcBef>
                        <a:spcAft>
                          <a:spcPts val="0"/>
                        </a:spcAft>
                        <a:buNone/>
                      </a:pPr>
                      <a:r>
                        <a:rPr lang="en-IN" sz="1150" u="none" cap="none" strike="noStrike">
                          <a:latin typeface="Calibri"/>
                          <a:ea typeface="Calibri"/>
                          <a:cs typeface="Calibri"/>
                          <a:sym typeface="Calibri"/>
                        </a:rPr>
                        <a:t>&lt;&gt;</a:t>
                      </a:r>
                      <a:endParaRPr sz="1150" u="none" cap="none" strike="noStrike">
                        <a:latin typeface="Calibri"/>
                        <a:ea typeface="Calibri"/>
                        <a:cs typeface="Calibri"/>
                        <a:sym typeface="Calibri"/>
                      </a:endParaRPr>
                    </a:p>
                  </a:txBody>
                  <a:tcPr marT="12075" marB="0" marR="0" marL="0">
                    <a:lnB cap="flat" cmpd="sng" w="9525">
                      <a:solidFill>
                        <a:srgbClr val="FFFFFF"/>
                      </a:solidFill>
                      <a:prstDash val="solid"/>
                      <a:round/>
                      <a:headEnd len="sm" w="sm" type="none"/>
                      <a:tailEnd len="sm" w="sm" type="none"/>
                    </a:lnB>
                    <a:solidFill>
                      <a:srgbClr val="8DA8DA"/>
                    </a:solidFill>
                  </a:tcPr>
                </a:tc>
                <a:tc>
                  <a:txBody>
                    <a:bodyPr/>
                    <a:lstStyle/>
                    <a:p>
                      <a:pPr indent="0" lvl="0" marL="233679" marR="0" rtl="0" algn="l">
                        <a:lnSpc>
                          <a:spcPct val="100000"/>
                        </a:lnSpc>
                        <a:spcBef>
                          <a:spcPts val="0"/>
                        </a:spcBef>
                        <a:spcAft>
                          <a:spcPts val="0"/>
                        </a:spcAft>
                        <a:buNone/>
                      </a:pPr>
                      <a:r>
                        <a:rPr lang="en-IN" sz="1150" u="none" cap="none" strike="noStrike">
                          <a:latin typeface="Calibri"/>
                          <a:ea typeface="Calibri"/>
                          <a:cs typeface="Calibri"/>
                          <a:sym typeface="Calibri"/>
                        </a:rPr>
                        <a:t>Logical comparison (not equal to)</a:t>
                      </a:r>
                      <a:endParaRPr sz="1150" u="none" cap="none" strike="noStrike">
                        <a:latin typeface="Calibri"/>
                        <a:ea typeface="Calibri"/>
                        <a:cs typeface="Calibri"/>
                        <a:sym typeface="Calibri"/>
                      </a:endParaRPr>
                    </a:p>
                  </a:txBody>
                  <a:tcPr marT="12075" marB="0" marR="0" marL="0">
                    <a:lnB cap="flat" cmpd="sng" w="9525">
                      <a:solidFill>
                        <a:srgbClr val="FFFFFF"/>
                      </a:solidFill>
                      <a:prstDash val="solid"/>
                      <a:round/>
                      <a:headEnd len="sm" w="sm" type="none"/>
                      <a:tailEnd len="sm" w="sm" type="none"/>
                    </a:lnB>
                    <a:solidFill>
                      <a:srgbClr val="8DA8DA"/>
                    </a:solidFill>
                  </a:tcPr>
                </a:tc>
              </a:tr>
            </a:tbl>
          </a:graphicData>
        </a:graphic>
      </p:graphicFrame>
      <p:sp>
        <p:nvSpPr>
          <p:cNvPr id="173" name="Google Shape;173;p7"/>
          <p:cNvSpPr txBox="1"/>
          <p:nvPr/>
        </p:nvSpPr>
        <p:spPr>
          <a:xfrm>
            <a:off x="6537325" y="5263612"/>
            <a:ext cx="5346700" cy="930704"/>
          </a:xfrm>
          <a:prstGeom prst="rect">
            <a:avLst/>
          </a:prstGeom>
          <a:solidFill>
            <a:srgbClr val="FCD3C2"/>
          </a:solidFill>
          <a:ln cap="flat" cmpd="sng" w="9525">
            <a:solidFill>
              <a:srgbClr val="FF0000"/>
            </a:solidFill>
            <a:prstDash val="solid"/>
            <a:round/>
            <a:headEnd len="sm" w="sm" type="none"/>
            <a:tailEnd len="sm" w="sm" type="none"/>
          </a:ln>
        </p:spPr>
        <p:txBody>
          <a:bodyPr anchorCtr="0" anchor="t" bIns="0" lIns="0" spcFirstLastPara="1" rIns="0" wrap="square" tIns="8875">
            <a:spAutoFit/>
          </a:bodyPr>
          <a:lstStyle/>
          <a:p>
            <a:pPr indent="0" lvl="0" marL="78740" marR="278765" rtl="0" algn="l">
              <a:lnSpc>
                <a:spcPct val="102099"/>
              </a:lnSpc>
              <a:spcBef>
                <a:spcPts val="0"/>
              </a:spcBef>
              <a:spcAft>
                <a:spcPts val="0"/>
              </a:spcAft>
              <a:buNone/>
            </a:pPr>
            <a:r>
              <a:rPr i="1" lang="en-IN" sz="2000">
                <a:solidFill>
                  <a:schemeClr val="dk1"/>
                </a:solidFill>
                <a:latin typeface="Arial"/>
                <a:ea typeface="Arial"/>
                <a:cs typeface="Arial"/>
                <a:sym typeface="Arial"/>
              </a:rPr>
              <a:t>You can, of course, use as many operators as you need to perform the desired calculation.</a:t>
            </a:r>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9" name="Google Shape;179;p8"/>
          <p:cNvSpPr txBox="1"/>
          <p:nvPr>
            <p:ph type="title"/>
          </p:nvPr>
        </p:nvSpPr>
        <p:spPr>
          <a:xfrm flipH="1">
            <a:off x="838198" y="681038"/>
            <a:ext cx="840805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80" name="Google Shape;180;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2" name="Google Shape;182;p8"/>
          <p:cNvSpPr txBox="1"/>
          <p:nvPr/>
        </p:nvSpPr>
        <p:spPr>
          <a:xfrm>
            <a:off x="791499" y="1845022"/>
            <a:ext cx="7155428" cy="2564933"/>
          </a:xfrm>
          <a:prstGeom prst="rect">
            <a:avLst/>
          </a:prstGeom>
          <a:noFill/>
          <a:ln>
            <a:noFill/>
          </a:ln>
        </p:spPr>
        <p:txBody>
          <a:bodyPr anchorCtr="0" anchor="t" bIns="45700" lIns="91425" spcFirstLastPara="1" rIns="91425" wrap="square" tIns="45700">
            <a:spAutoFit/>
          </a:bodyPr>
          <a:lstStyle/>
          <a:p>
            <a:pPr indent="0" lvl="0" marL="12700" marR="5080" rtl="0" algn="just">
              <a:lnSpc>
                <a:spcPct val="101299"/>
              </a:lnSpc>
              <a:spcBef>
                <a:spcPts val="0"/>
              </a:spcBef>
              <a:spcAft>
                <a:spcPts val="0"/>
              </a:spcAft>
              <a:buNone/>
            </a:pPr>
            <a:r>
              <a:rPr i="1" lang="en-IN" sz="2000">
                <a:solidFill>
                  <a:schemeClr val="dk1"/>
                </a:solidFill>
                <a:latin typeface="Quattrocento Sans"/>
                <a:ea typeface="Quattrocento Sans"/>
                <a:cs typeface="Quattrocento Sans"/>
                <a:sym typeface="Quattrocento Sans"/>
              </a:rPr>
              <a:t>When Excel calculates the value of a formula, it uses certain rules to determine the order in which the various parts of the formula are calculated. You need to understand these rules so your formulas produce accurate results.</a:t>
            </a:r>
            <a:endParaRPr/>
          </a:p>
          <a:p>
            <a:pPr indent="0" lvl="0" marL="0" marR="0" rtl="0" algn="l">
              <a:lnSpc>
                <a:spcPct val="100000"/>
              </a:lnSpc>
              <a:spcBef>
                <a:spcPts val="15"/>
              </a:spcBef>
              <a:spcAft>
                <a:spcPts val="0"/>
              </a:spcAft>
              <a:buNone/>
            </a:pPr>
            <a:r>
              <a:t/>
            </a:r>
            <a:endParaRPr i="1" sz="2000">
              <a:solidFill>
                <a:schemeClr val="dk1"/>
              </a:solidFill>
              <a:latin typeface="Quattrocento Sans"/>
              <a:ea typeface="Quattrocento Sans"/>
              <a:cs typeface="Quattrocento Sans"/>
              <a:sym typeface="Quattrocento Sans"/>
            </a:endParaRPr>
          </a:p>
          <a:p>
            <a:pPr indent="0" lvl="0" marL="12700" marR="5080" rtl="0" algn="just">
              <a:lnSpc>
                <a:spcPct val="101600"/>
              </a:lnSpc>
              <a:spcBef>
                <a:spcPts val="0"/>
              </a:spcBef>
              <a:spcAft>
                <a:spcPts val="0"/>
              </a:spcAft>
              <a:buNone/>
            </a:pPr>
            <a:r>
              <a:rPr i="1" lang="en-IN" sz="2000">
                <a:solidFill>
                  <a:schemeClr val="dk1"/>
                </a:solidFill>
                <a:latin typeface="Quattrocento Sans"/>
                <a:ea typeface="Quattrocento Sans"/>
                <a:cs typeface="Quattrocento Sans"/>
                <a:sym typeface="Quattrocento Sans"/>
              </a:rPr>
              <a:t>Exponentiation has the highest precedence (performed first) and logical comparisons have the lowest precedence (performed last).</a:t>
            </a:r>
            <a:endParaRPr i="1" sz="2000">
              <a:solidFill>
                <a:schemeClr val="dk1"/>
              </a:solidFill>
              <a:latin typeface="Quattrocento Sans"/>
              <a:ea typeface="Quattrocento Sans"/>
              <a:cs typeface="Quattrocento Sans"/>
              <a:sym typeface="Quattrocento Sans"/>
            </a:endParaRPr>
          </a:p>
        </p:txBody>
      </p:sp>
      <p:sp>
        <p:nvSpPr>
          <p:cNvPr id="183" name="Google Shape;183;p8"/>
          <p:cNvSpPr/>
          <p:nvPr/>
        </p:nvSpPr>
        <p:spPr>
          <a:xfrm>
            <a:off x="9246254" y="1845022"/>
            <a:ext cx="2438399" cy="2610971"/>
          </a:xfrm>
          <a:prstGeom prst="rect">
            <a:avLst/>
          </a:prstGeom>
          <a:solidFill>
            <a:srgbClr val="FCD3C2"/>
          </a:solidFill>
          <a:ln cap="flat" cmpd="sng" w="9525">
            <a:solidFill>
              <a:srgbClr val="FF0000"/>
            </a:solidFill>
            <a:prstDash val="solid"/>
            <a:round/>
            <a:headEnd len="sm" w="sm" type="none"/>
            <a:tailEnd len="sm" w="sm" type="none"/>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1800">
                <a:solidFill>
                  <a:schemeClr val="dk1"/>
                </a:solidFill>
                <a:latin typeface="Quattrocento Sans"/>
                <a:ea typeface="Quattrocento Sans"/>
                <a:cs typeface="Quattrocento Sans"/>
                <a:sym typeface="Quattrocento Sans"/>
              </a:rPr>
              <a:t>^ Exponentiation 1</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5"/>
              </a:spcBef>
              <a:spcAft>
                <a:spcPts val="0"/>
              </a:spcAft>
              <a:buNone/>
            </a:pPr>
            <a:r>
              <a:rPr i="1" lang="en-IN" sz="1800">
                <a:solidFill>
                  <a:schemeClr val="dk1"/>
                </a:solidFill>
                <a:latin typeface="Quattrocento Sans"/>
                <a:ea typeface="Quattrocento Sans"/>
                <a:cs typeface="Quattrocento Sans"/>
                <a:sym typeface="Quattrocento Sans"/>
              </a:rPr>
              <a:t>* Multiplication 2</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1800">
                <a:solidFill>
                  <a:schemeClr val="dk1"/>
                </a:solidFill>
                <a:latin typeface="Quattrocento Sans"/>
                <a:ea typeface="Quattrocento Sans"/>
                <a:cs typeface="Quattrocento Sans"/>
                <a:sym typeface="Quattrocento Sans"/>
              </a:rPr>
              <a:t>/ Division 2</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1800">
                <a:solidFill>
                  <a:schemeClr val="dk1"/>
                </a:solidFill>
                <a:latin typeface="Quattrocento Sans"/>
                <a:ea typeface="Quattrocento Sans"/>
                <a:cs typeface="Quattrocento Sans"/>
                <a:sym typeface="Quattrocento Sans"/>
              </a:rPr>
              <a:t>+ Addition 3</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50"/>
              </a:spcBef>
              <a:spcAft>
                <a:spcPts val="0"/>
              </a:spcAft>
              <a:buNone/>
            </a:pPr>
            <a:r>
              <a:rPr i="1" lang="en-IN" sz="1800">
                <a:solidFill>
                  <a:schemeClr val="dk1"/>
                </a:solidFill>
                <a:latin typeface="Quattrocento Sans"/>
                <a:ea typeface="Quattrocento Sans"/>
                <a:cs typeface="Quattrocento Sans"/>
                <a:sym typeface="Quattrocento Sans"/>
              </a:rPr>
              <a:t>– Subtraction 3</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0"/>
              </a:spcBef>
              <a:spcAft>
                <a:spcPts val="0"/>
              </a:spcAft>
              <a:buNone/>
            </a:pPr>
            <a:r>
              <a:rPr i="1" lang="en-IN" sz="1800">
                <a:solidFill>
                  <a:schemeClr val="dk1"/>
                </a:solidFill>
                <a:latin typeface="Quattrocento Sans"/>
                <a:ea typeface="Quattrocento Sans"/>
                <a:cs typeface="Quattrocento Sans"/>
                <a:sym typeface="Quattrocento Sans"/>
              </a:rPr>
              <a:t>&amp; Concatenation 4</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50"/>
              </a:spcBef>
              <a:spcAft>
                <a:spcPts val="0"/>
              </a:spcAft>
              <a:buNone/>
            </a:pPr>
            <a:r>
              <a:rPr i="1" lang="en-IN" sz="1800">
                <a:solidFill>
                  <a:schemeClr val="dk1"/>
                </a:solidFill>
                <a:latin typeface="Quattrocento Sans"/>
                <a:ea typeface="Quattrocento Sans"/>
                <a:cs typeface="Quattrocento Sans"/>
                <a:sym typeface="Quattrocento Sans"/>
              </a:rPr>
              <a:t>= Equal to 5</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1800">
                <a:solidFill>
                  <a:schemeClr val="dk1"/>
                </a:solidFill>
                <a:latin typeface="Quattrocento Sans"/>
                <a:ea typeface="Quattrocento Sans"/>
                <a:cs typeface="Quattrocento Sans"/>
                <a:sym typeface="Quattrocento Sans"/>
              </a:rPr>
              <a:t>&lt; Less than 5</a:t>
            </a:r>
            <a:endParaRPr i="1" sz="18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5"/>
              </a:spcBef>
              <a:spcAft>
                <a:spcPts val="0"/>
              </a:spcAft>
              <a:buNone/>
            </a:pPr>
            <a:r>
              <a:rPr i="1" lang="en-IN" sz="1800">
                <a:solidFill>
                  <a:schemeClr val="dk1"/>
                </a:solidFill>
                <a:latin typeface="Quattrocento Sans"/>
                <a:ea typeface="Quattrocento Sans"/>
                <a:cs typeface="Quattrocento Sans"/>
                <a:sym typeface="Quattrocento Sans"/>
              </a:rPr>
              <a:t>&gt; Greater than 5</a:t>
            </a:r>
            <a:endParaRPr i="1" sz="1800">
              <a:solidFill>
                <a:schemeClr val="dk1"/>
              </a:solidFill>
              <a:latin typeface="Quattrocento Sans"/>
              <a:ea typeface="Quattrocento Sans"/>
              <a:cs typeface="Quattrocento Sans"/>
              <a:sym typeface="Quattrocento Sans"/>
            </a:endParaRPr>
          </a:p>
        </p:txBody>
      </p:sp>
      <p:sp>
        <p:nvSpPr>
          <p:cNvPr id="184" name="Google Shape;184;p8"/>
          <p:cNvSpPr/>
          <p:nvPr/>
        </p:nvSpPr>
        <p:spPr>
          <a:xfrm>
            <a:off x="5857569" y="4455993"/>
            <a:ext cx="1684020" cy="1753557"/>
          </a:xfrm>
          <a:prstGeom prst="rect">
            <a:avLst/>
          </a:prstGeom>
          <a:solidFill>
            <a:srgbClr val="FFFF00"/>
          </a:solidFill>
          <a:ln cap="flat" cmpd="sng" w="9525">
            <a:solidFill>
              <a:srgbClr val="0070C0"/>
            </a:solidFill>
            <a:prstDash val="solid"/>
            <a:round/>
            <a:headEnd len="sm" w="sm" type="none"/>
            <a:tailEnd len="sm" w="sm" type="none"/>
          </a:ln>
        </p:spPr>
        <p:txBody>
          <a:bodyPr anchorCtr="0" anchor="t" bIns="45700" lIns="91425" spcFirstLastPara="1" rIns="91425" wrap="square" tIns="45700">
            <a:spAutoFit/>
          </a:bodyPr>
          <a:lstStyle/>
          <a:p>
            <a:pPr indent="0" lvl="0" marL="81915" marR="88265" rtl="0" algn="l">
              <a:lnSpc>
                <a:spcPct val="101499"/>
              </a:lnSpc>
              <a:spcBef>
                <a:spcPts val="0"/>
              </a:spcBef>
              <a:spcAft>
                <a:spcPts val="0"/>
              </a:spcAft>
              <a:buNone/>
            </a:pPr>
            <a:r>
              <a:rPr i="1" lang="en-IN" sz="1800">
                <a:solidFill>
                  <a:schemeClr val="dk1"/>
                </a:solidFill>
                <a:latin typeface="Quattrocento Sans"/>
                <a:ea typeface="Quattrocento Sans"/>
                <a:cs typeface="Quattrocento Sans"/>
                <a:sym typeface="Quattrocento Sans"/>
              </a:rPr>
              <a:t>You can use parentheses to override Excel’s built-in order of precedence.</a:t>
            </a:r>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0" name="Google Shape;190;p9"/>
          <p:cNvSpPr txBox="1"/>
          <p:nvPr>
            <p:ph type="title"/>
          </p:nvPr>
        </p:nvSpPr>
        <p:spPr>
          <a:xfrm flipH="1">
            <a:off x="838199" y="681039"/>
            <a:ext cx="82448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Formula – Understanding Basics</a:t>
            </a:r>
            <a:endParaRPr b="1" i="1" sz="4400">
              <a:latin typeface="Quattrocento Sans"/>
              <a:ea typeface="Quattrocento Sans"/>
              <a:cs typeface="Quattrocento Sans"/>
              <a:sym typeface="Quattrocento Sans"/>
            </a:endParaRPr>
          </a:p>
        </p:txBody>
      </p:sp>
      <p:sp>
        <p:nvSpPr>
          <p:cNvPr descr="Image result for vectors" id="191" name="Google Shape;191;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3" name="Google Shape;193;p9"/>
          <p:cNvSpPr txBox="1"/>
          <p:nvPr/>
        </p:nvSpPr>
        <p:spPr>
          <a:xfrm>
            <a:off x="838200" y="1649610"/>
            <a:ext cx="10515354" cy="3807966"/>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Caution</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400"/>
              </a:lnSpc>
              <a:spcBef>
                <a:spcPts val="15"/>
              </a:spcBef>
              <a:spcAft>
                <a:spcPts val="0"/>
              </a:spcAft>
              <a:buNone/>
            </a:pPr>
            <a:r>
              <a:rPr i="1" lang="en-IN" sz="2400">
                <a:solidFill>
                  <a:schemeClr val="dk1"/>
                </a:solidFill>
                <a:latin typeface="Quattrocento Sans"/>
                <a:ea typeface="Quattrocento Sans"/>
                <a:cs typeface="Quattrocento Sans"/>
                <a:sym typeface="Quattrocento Sans"/>
              </a:rPr>
              <a:t>In some cases, if your formula contains mismatched parentheses, Excel may propose a correction to your formula. You may be tempted simply to accept Excel’s suggestion, but be careful — in many cases, Excel suggests a syntactically correct formula, but not the formula you had in mind.</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3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6350" rtl="0" algn="just">
              <a:lnSpc>
                <a:spcPct val="101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When you’re editing a formula, Excel lends a hand in helping you match parentheses by displaying matching parentheses</a:t>
            </a:r>
            <a:endParaRPr/>
          </a:p>
          <a:p>
            <a:pPr indent="0" lvl="0" marL="12700" marR="0" rtl="0" algn="l">
              <a:lnSpc>
                <a:spcPct val="100000"/>
              </a:lnSpc>
              <a:spcBef>
                <a:spcPts val="45"/>
              </a:spcBef>
              <a:spcAft>
                <a:spcPts val="0"/>
              </a:spcAft>
              <a:buNone/>
            </a:pPr>
            <a:r>
              <a:rPr i="1" lang="en-IN" sz="2400">
                <a:solidFill>
                  <a:schemeClr val="dk1"/>
                </a:solidFill>
                <a:latin typeface="Quattrocento Sans"/>
                <a:ea typeface="Quattrocento Sans"/>
                <a:cs typeface="Quattrocento Sans"/>
                <a:sym typeface="Quattrocento Sans"/>
              </a:rPr>
              <a:t>in the same colour.</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pic>
        <p:nvPicPr>
          <p:cNvPr id="194" name="Google Shape;194;p9"/>
          <p:cNvPicPr preferRelativeResize="0"/>
          <p:nvPr/>
        </p:nvPicPr>
        <p:blipFill rotWithShape="1">
          <a:blip r:embed="rId3">
            <a:alphaModFix/>
          </a:blip>
          <a:srcRect b="0" l="0" r="0" t="0"/>
          <a:stretch/>
        </p:blipFill>
        <p:spPr>
          <a:xfrm>
            <a:off x="2872704" y="5604387"/>
            <a:ext cx="5544937" cy="572575"/>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